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 id="2147483665" r:id="rId5"/>
  </p:sldMasterIdLst>
  <p:notesMasterIdLst>
    <p:notesMasterId r:id="rId31"/>
  </p:notesMasterIdLst>
  <p:sldIdLst>
    <p:sldId id="256" r:id="rId6"/>
    <p:sldId id="448" r:id="rId7"/>
    <p:sldId id="446" r:id="rId8"/>
    <p:sldId id="449" r:id="rId9"/>
    <p:sldId id="459" r:id="rId10"/>
    <p:sldId id="460" r:id="rId11"/>
    <p:sldId id="458" r:id="rId12"/>
    <p:sldId id="450" r:id="rId13"/>
    <p:sldId id="451" r:id="rId14"/>
    <p:sldId id="461" r:id="rId15"/>
    <p:sldId id="453" r:id="rId16"/>
    <p:sldId id="463" r:id="rId17"/>
    <p:sldId id="462" r:id="rId18"/>
    <p:sldId id="464" r:id="rId19"/>
    <p:sldId id="455" r:id="rId20"/>
    <p:sldId id="465" r:id="rId21"/>
    <p:sldId id="466" r:id="rId22"/>
    <p:sldId id="467" r:id="rId23"/>
    <p:sldId id="468" r:id="rId24"/>
    <p:sldId id="456" r:id="rId25"/>
    <p:sldId id="469" r:id="rId26"/>
    <p:sldId id="470" r:id="rId27"/>
    <p:sldId id="457" r:id="rId28"/>
    <p:sldId id="471" r:id="rId29"/>
    <p:sldId id="472" r:id="rId30"/>
  </p:sldIdLst>
  <p:sldSz cx="12192000" cy="6858000"/>
  <p:notesSz cx="6858000" cy="9144000"/>
  <p:custDataLst>
    <p:tags r:id="rId32"/>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39461"/>
    <a:srgbClr val="80E0A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210" autoAdjust="0"/>
    <p:restoredTop sz="95268" autoAdjust="0"/>
  </p:normalViewPr>
  <p:slideViewPr>
    <p:cSldViewPr snapToGrid="0" snapToObjects="1" showGuides="1">
      <p:cViewPr varScale="1">
        <p:scale>
          <a:sx n="108" d="100"/>
          <a:sy n="108" d="100"/>
        </p:scale>
        <p:origin x="1158" y="102"/>
      </p:cViewPr>
      <p:guideLst>
        <p:guide orient="horz" pos="2160"/>
        <p:guide pos="3840"/>
      </p:guideLst>
    </p:cSldViewPr>
  </p:slideViewPr>
  <p:notesTextViewPr>
    <p:cViewPr>
      <p:scale>
        <a:sx n="1" d="1"/>
        <a:sy n="1" d="1"/>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21" Type="http://schemas.openxmlformats.org/officeDocument/2006/relationships/slide" Target="slides/slide16.xml"/><Relationship Id="rId34" Type="http://schemas.openxmlformats.org/officeDocument/2006/relationships/viewProps" Target="view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tags" Target="tags/tag1.xml"/><Relationship Id="rId37" Type="http://schemas.microsoft.com/office/2016/11/relationships/changesInfo" Target="changesInfos/changesInfo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theme" Target="theme/theme1.xml"/><Relationship Id="rId8" Type="http://schemas.openxmlformats.org/officeDocument/2006/relationships/slide" Target="slides/slide3.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aron Gurry" userId="0e7d4b19-5e11-4a5d-ba20-1b1a4652e5dc" providerId="ADAL" clId="{D08F6340-822F-4015-88E9-F2CE9EEB7489}"/>
  </pc:docChgLst>
  <pc:docChgLst>
    <pc:chgData name="Sharon Gurry" userId="7d63d328-53a0-4097-93b2-e249781dcbeb" providerId="ADAL" clId="{2288233F-C52F-4480-B27E-6C06092C704E}"/>
  </pc:docChgLst>
  <pc:docChgLst>
    <pc:chgData name="Sharon Gurry" userId="0e7d4b19-5e11-4a5d-ba20-1b1a4652e5dc" providerId="ADAL" clId="{A8F97E2A-2F6A-499A-AD3A-90C8849062F8}"/>
    <pc:docChg chg="modSld">
      <pc:chgData name="Sharon Gurry" userId="0e7d4b19-5e11-4a5d-ba20-1b1a4652e5dc" providerId="ADAL" clId="{A8F97E2A-2F6A-499A-AD3A-90C8849062F8}" dt="2024-09-23T13:37:52.859" v="1" actId="6549"/>
      <pc:docMkLst>
        <pc:docMk/>
      </pc:docMkLst>
      <pc:sldChg chg="modSp">
        <pc:chgData name="Sharon Gurry" userId="0e7d4b19-5e11-4a5d-ba20-1b1a4652e5dc" providerId="ADAL" clId="{A8F97E2A-2F6A-499A-AD3A-90C8849062F8}" dt="2024-09-23T13:37:47.521" v="0" actId="6549"/>
        <pc:sldMkLst>
          <pc:docMk/>
          <pc:sldMk cId="2337081819" sldId="446"/>
        </pc:sldMkLst>
        <pc:spChg chg="mod">
          <ac:chgData name="Sharon Gurry" userId="0e7d4b19-5e11-4a5d-ba20-1b1a4652e5dc" providerId="ADAL" clId="{A8F97E2A-2F6A-499A-AD3A-90C8849062F8}" dt="2024-09-23T13:37:47.521" v="0" actId="6549"/>
          <ac:spMkLst>
            <pc:docMk/>
            <pc:sldMk cId="2337081819" sldId="446"/>
            <ac:spMk id="8" creationId="{D2052424-12A2-4022-A0B8-0EA050FC1A6A}"/>
          </ac:spMkLst>
        </pc:spChg>
      </pc:sldChg>
      <pc:sldChg chg="modSp">
        <pc:chgData name="Sharon Gurry" userId="0e7d4b19-5e11-4a5d-ba20-1b1a4652e5dc" providerId="ADAL" clId="{A8F97E2A-2F6A-499A-AD3A-90C8849062F8}" dt="2024-09-23T13:37:52.859" v="1" actId="6549"/>
        <pc:sldMkLst>
          <pc:docMk/>
          <pc:sldMk cId="2884227595" sldId="472"/>
        </pc:sldMkLst>
        <pc:spChg chg="mod">
          <ac:chgData name="Sharon Gurry" userId="0e7d4b19-5e11-4a5d-ba20-1b1a4652e5dc" providerId="ADAL" clId="{A8F97E2A-2F6A-499A-AD3A-90C8849062F8}" dt="2024-09-23T13:37:52.859" v="1" actId="6549"/>
          <ac:spMkLst>
            <pc:docMk/>
            <pc:sldMk cId="2884227595" sldId="472"/>
            <ac:spMk id="8" creationId="{D2052424-12A2-4022-A0B8-0EA050FC1A6A}"/>
          </ac:spMkLst>
        </pc:spChg>
      </pc:sldChg>
    </pc:docChg>
  </pc:docChgLst>
  <pc:docChgLst>
    <pc:chgData name="Sharon Gurry" userId="7d63d328-53a0-4097-93b2-e249781dcbeb" providerId="ADAL" clId="{DDD18A91-7473-4C27-8023-01C341FDF4B1}"/>
  </pc:docChgLst>
  <pc:docChgLst>
    <pc:chgData name="Sharon Gurry" userId="0e7d4b19-5e11-4a5d-ba20-1b1a4652e5dc" providerId="ADAL" clId="{40CA1032-58F6-4FFA-8037-052F8FF9010B}"/>
  </pc:docChgLst>
  <pc:docChgLst>
    <pc:chgData name="Sharon Gurry" userId="0e7d4b19-5e11-4a5d-ba20-1b1a4652e5dc" providerId="ADAL" clId="{611C0C48-221A-4F5B-B113-56C857CF923B}"/>
  </pc:docChgLst>
  <pc:docChgLst>
    <pc:chgData name="Sharon Gurry" userId="0e7d4b19-5e11-4a5d-ba20-1b1a4652e5dc" providerId="ADAL" clId="{9FE89FC8-B299-4031-AA83-96AA4891E3A0}"/>
  </pc:docChgLst>
  <pc:docChgLst>
    <pc:chgData name="Sharon Gurry" userId="0e7d4b19-5e11-4a5d-ba20-1b1a4652e5dc" providerId="ADAL" clId="{A2F3EFBC-1A8F-44B0-87B4-58892EEEE20E}"/>
  </pc:docChgLst>
  <pc:docChgLst>
    <pc:chgData name="Sharon Gurry" userId="0e7d4b19-5e11-4a5d-ba20-1b1a4652e5dc" providerId="ADAL" clId="{84533F88-1E27-4FF8-B3D2-7DFF1FF78CCD}"/>
  </pc:docChgLst>
  <pc:docChgLst>
    <pc:chgData name="Sharon Gurry" userId="0e7d4b19-5e11-4a5d-ba20-1b1a4652e5dc" providerId="ADAL" clId="{5CEFACD7-6657-41F0-9ADC-4CD27B78E6AC}"/>
  </pc:docChgLst>
  <pc:docChgLst>
    <pc:chgData name="Sharon Gurry" userId="0e7d4b19-5e11-4a5d-ba20-1b1a4652e5dc" providerId="ADAL" clId="{BB271227-075D-4EE9-AE73-29506D24C0D8}"/>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1" i="0" u="none" strike="noStrike" kern="1200" spc="0" baseline="0">
                <a:solidFill>
                  <a:schemeClr val="tx1">
                    <a:lumMod val="65000"/>
                    <a:lumOff val="35000"/>
                  </a:schemeClr>
                </a:solidFill>
                <a:latin typeface="Arial" panose="020B0604020202020204" pitchFamily="34" charset="0"/>
                <a:ea typeface="+mn-ea"/>
                <a:cs typeface="Arial" panose="020B0604020202020204" pitchFamily="34" charset="0"/>
              </a:defRPr>
            </a:pPr>
            <a:r>
              <a:rPr lang="en-US" b="1" i="0" dirty="0">
                <a:latin typeface="Arial" panose="020B0604020202020204" pitchFamily="34" charset="0"/>
                <a:cs typeface="Arial" panose="020B0604020202020204" pitchFamily="34" charset="0"/>
              </a:rPr>
              <a:t>Title</a:t>
            </a:r>
          </a:p>
        </c:rich>
      </c:tx>
      <c:overlay val="0"/>
      <c:spPr>
        <a:noFill/>
        <a:ln>
          <a:noFill/>
        </a:ln>
        <a:effectLst/>
      </c:spPr>
      <c:txPr>
        <a:bodyPr rot="0" spcFirstLastPara="1" vertOverflow="ellipsis" vert="horz" wrap="square" anchor="ctr" anchorCtr="1"/>
        <a:lstStyle/>
        <a:p>
          <a:pPr>
            <a:defRPr sz="1862" b="1" i="0" u="none" strike="noStrike" kern="1200" spc="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title>
    <c:autoTitleDeleted val="0"/>
    <c:plotArea>
      <c:layout/>
      <c:doughnutChart>
        <c:varyColors val="1"/>
        <c:ser>
          <c:idx val="0"/>
          <c:order val="0"/>
          <c:tx>
            <c:strRef>
              <c:f>Sheet1!$B$1</c:f>
              <c:strCache>
                <c:ptCount val="1"/>
                <c:pt idx="0">
                  <c:v>Sales</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EE11-4F42-9820-14C1594E781A}"/>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EE11-4F42-9820-14C1594E781A}"/>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EE11-4F42-9820-14C1594E781A}"/>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EE11-4F42-9820-14C1594E781A}"/>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0-52EB-A547-85B4-2D970E3864D5}"/>
            </c:ext>
          </c:extLst>
        </c:ser>
        <c:dLbls>
          <c:showLegendKey val="0"/>
          <c:showVal val="0"/>
          <c:showCatName val="0"/>
          <c:showSerName val="0"/>
          <c:showPercent val="0"/>
          <c:showBubbleSize val="0"/>
          <c:showLeaderLines val="1"/>
        </c:dLbls>
        <c:firstSliceAng val="0"/>
        <c:holeSize val="75"/>
      </c:doughnut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Arial" panose="020B0604020202020204" pitchFamily="34" charset="0"/>
                <a:ea typeface="+mn-ea"/>
                <a:cs typeface="Arial" panose="020B0604020202020204" pitchFamily="34" charset="0"/>
              </a:defRPr>
            </a:pPr>
            <a:r>
              <a:rPr lang="en-US" sz="1800" b="1" i="0" baseline="0" dirty="0">
                <a:effectLst/>
                <a:latin typeface="Arial" panose="020B0604020202020204" pitchFamily="34" charset="0"/>
                <a:cs typeface="Arial" panose="020B0604020202020204" pitchFamily="34" charset="0"/>
              </a:rPr>
              <a:t>Title</a:t>
            </a:r>
            <a:endParaRPr lang="en-IE" b="1" i="0" dirty="0">
              <a:effectLst/>
              <a:latin typeface="Arial" panose="020B0604020202020204" pitchFamily="34" charset="0"/>
              <a:cs typeface="Arial" panose="020B0604020202020204" pitchFamily="34" charset="0"/>
            </a:endParaRP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title>
    <c:autoTitleDeleted val="0"/>
    <c:plotArea>
      <c:layout/>
      <c:barChart>
        <c:barDir val="col"/>
        <c:grouping val="clustered"/>
        <c:varyColors val="0"/>
        <c:ser>
          <c:idx val="0"/>
          <c:order val="0"/>
          <c:tx>
            <c:strRef>
              <c:f>Sheet1!$B$1</c:f>
              <c:strCache>
                <c:ptCount val="1"/>
                <c:pt idx="0">
                  <c:v>Sales</c:v>
                </c:pt>
              </c:strCache>
            </c:strRef>
          </c:tx>
          <c:spPr>
            <a:solidFill>
              <a:schemeClr val="accent1"/>
            </a:solidFill>
            <a:ln>
              <a:noFill/>
            </a:ln>
            <a:effectLst/>
          </c:spPr>
          <c:invertIfNegative val="0"/>
          <c:dPt>
            <c:idx val="0"/>
            <c:invertIfNegative val="0"/>
            <c:bubble3D val="0"/>
            <c:extLst>
              <c:ext xmlns:c16="http://schemas.microsoft.com/office/drawing/2014/chart" uri="{C3380CC4-5D6E-409C-BE32-E72D297353CC}">
                <c16:uniqueId val="{00000001-6F7F-0542-A021-381EF1BC240B}"/>
              </c:ext>
            </c:extLst>
          </c:dPt>
          <c:dPt>
            <c:idx val="1"/>
            <c:invertIfNegative val="0"/>
            <c:bubble3D val="0"/>
            <c:extLst>
              <c:ext xmlns:c16="http://schemas.microsoft.com/office/drawing/2014/chart" uri="{C3380CC4-5D6E-409C-BE32-E72D297353CC}">
                <c16:uniqueId val="{00000003-6F7F-0542-A021-381EF1BC240B}"/>
              </c:ext>
            </c:extLst>
          </c:dPt>
          <c:dPt>
            <c:idx val="2"/>
            <c:invertIfNegative val="0"/>
            <c:bubble3D val="0"/>
            <c:extLst>
              <c:ext xmlns:c16="http://schemas.microsoft.com/office/drawing/2014/chart" uri="{C3380CC4-5D6E-409C-BE32-E72D297353CC}">
                <c16:uniqueId val="{00000005-6F7F-0542-A021-381EF1BC240B}"/>
              </c:ext>
            </c:extLst>
          </c:dPt>
          <c:dPt>
            <c:idx val="3"/>
            <c:invertIfNegative val="0"/>
            <c:bubble3D val="0"/>
            <c:extLst>
              <c:ext xmlns:c16="http://schemas.microsoft.com/office/drawing/2014/chart" uri="{C3380CC4-5D6E-409C-BE32-E72D297353CC}">
                <c16:uniqueId val="{00000007-6F7F-0542-A021-381EF1BC240B}"/>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0-52EB-A547-85B4-2D970E3864D5}"/>
            </c:ext>
          </c:extLst>
        </c:ser>
        <c:ser>
          <c:idx val="1"/>
          <c:order val="1"/>
          <c:tx>
            <c:strRef>
              <c:f>Sheet1!$C$1</c:f>
              <c:strCache>
                <c:ptCount val="1"/>
                <c:pt idx="0">
                  <c:v>Column2</c:v>
                </c:pt>
              </c:strCache>
            </c:strRef>
          </c:tx>
          <c:spPr>
            <a:solidFill>
              <a:schemeClr val="accent2"/>
            </a:solidFill>
            <a:ln>
              <a:noFill/>
            </a:ln>
            <a:effectLst/>
          </c:spPr>
          <c:invertIfNegative val="0"/>
          <c:cat>
            <c:strRef>
              <c:f>Sheet1!$A$2:$A$5</c:f>
              <c:strCache>
                <c:ptCount val="4"/>
                <c:pt idx="0">
                  <c:v>1st Qtr</c:v>
                </c:pt>
                <c:pt idx="1">
                  <c:v>2nd Qtr</c:v>
                </c:pt>
                <c:pt idx="2">
                  <c:v>3rd Qtr</c:v>
                </c:pt>
                <c:pt idx="3">
                  <c:v>4th Qtr</c:v>
                </c:pt>
              </c:strCache>
            </c:strRef>
          </c:cat>
          <c:val>
            <c:numRef>
              <c:f>Sheet1!$C$2:$C$5</c:f>
              <c:numCache>
                <c:formatCode>General</c:formatCode>
                <c:ptCount val="4"/>
                <c:pt idx="0">
                  <c:v>3.8</c:v>
                </c:pt>
                <c:pt idx="1">
                  <c:v>4.9000000000000004</c:v>
                </c:pt>
                <c:pt idx="2">
                  <c:v>2.8</c:v>
                </c:pt>
                <c:pt idx="3">
                  <c:v>1.1000000000000001</c:v>
                </c:pt>
              </c:numCache>
            </c:numRef>
          </c:val>
          <c:extLst>
            <c:ext xmlns:c16="http://schemas.microsoft.com/office/drawing/2014/chart" uri="{C3380CC4-5D6E-409C-BE32-E72D297353CC}">
              <c16:uniqueId val="{00000009-6F7F-0542-A021-381EF1BC240B}"/>
            </c:ext>
          </c:extLst>
        </c:ser>
        <c:ser>
          <c:idx val="2"/>
          <c:order val="2"/>
          <c:tx>
            <c:strRef>
              <c:f>Sheet1!$D$1</c:f>
              <c:strCache>
                <c:ptCount val="1"/>
                <c:pt idx="0">
                  <c:v>Column3</c:v>
                </c:pt>
              </c:strCache>
            </c:strRef>
          </c:tx>
          <c:spPr>
            <a:solidFill>
              <a:schemeClr val="accent3"/>
            </a:solidFill>
            <a:ln>
              <a:noFill/>
            </a:ln>
            <a:effectLst/>
          </c:spPr>
          <c:invertIfNegative val="0"/>
          <c:cat>
            <c:strRef>
              <c:f>Sheet1!$A$2:$A$5</c:f>
              <c:strCache>
                <c:ptCount val="4"/>
                <c:pt idx="0">
                  <c:v>1st Qtr</c:v>
                </c:pt>
                <c:pt idx="1">
                  <c:v>2nd Qtr</c:v>
                </c:pt>
                <c:pt idx="2">
                  <c:v>3rd Qtr</c:v>
                </c:pt>
                <c:pt idx="3">
                  <c:v>4th Qtr</c:v>
                </c:pt>
              </c:strCache>
            </c:strRef>
          </c:cat>
          <c:val>
            <c:numRef>
              <c:f>Sheet1!$D$2:$D$5</c:f>
              <c:numCache>
                <c:formatCode>General</c:formatCode>
                <c:ptCount val="4"/>
                <c:pt idx="0">
                  <c:v>4.5</c:v>
                </c:pt>
                <c:pt idx="1">
                  <c:v>5.8</c:v>
                </c:pt>
                <c:pt idx="2">
                  <c:v>3</c:v>
                </c:pt>
                <c:pt idx="3">
                  <c:v>0.7</c:v>
                </c:pt>
              </c:numCache>
            </c:numRef>
          </c:val>
          <c:extLst>
            <c:ext xmlns:c16="http://schemas.microsoft.com/office/drawing/2014/chart" uri="{C3380CC4-5D6E-409C-BE32-E72D297353CC}">
              <c16:uniqueId val="{0000000A-6F7F-0542-A021-381EF1BC240B}"/>
            </c:ext>
          </c:extLst>
        </c:ser>
        <c:dLbls>
          <c:showLegendKey val="0"/>
          <c:showVal val="0"/>
          <c:showCatName val="0"/>
          <c:showSerName val="0"/>
          <c:showPercent val="0"/>
          <c:showBubbleSize val="0"/>
        </c:dLbls>
        <c:gapWidth val="219"/>
        <c:overlap val="-27"/>
        <c:axId val="132497840"/>
        <c:axId val="66301920"/>
      </c:barChart>
      <c:catAx>
        <c:axId val="13249784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66301920"/>
        <c:crosses val="autoZero"/>
        <c:auto val="1"/>
        <c:lblAlgn val="ctr"/>
        <c:lblOffset val="100"/>
        <c:noMultiLvlLbl val="0"/>
      </c:catAx>
      <c:valAx>
        <c:axId val="6630192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Indivisible Light" panose="020B0403000000020004" pitchFamily="34" charset="77"/>
                <a:ea typeface="+mn-ea"/>
                <a:cs typeface="+mn-cs"/>
              </a:defRPr>
            </a:pPr>
            <a:endParaRPr lang="en-US"/>
          </a:p>
        </c:txPr>
        <c:crossAx val="13249784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75CF-8042-940D-EE5B27B68BB7}"/>
            </c:ext>
          </c:extLst>
        </c:ser>
        <c:ser>
          <c:idx val="1"/>
          <c:order val="1"/>
          <c:tx>
            <c:strRef>
              <c:f>Sheet1!$C$1</c:f>
              <c:strCache>
                <c:ptCount val="1"/>
                <c:pt idx="0">
                  <c:v>Series 2</c:v>
                </c:pt>
              </c:strCache>
            </c:strRef>
          </c:tx>
          <c:spPr>
            <a:solidFill>
              <a:schemeClr val="accent2"/>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75CF-8042-940D-EE5B27B68BB7}"/>
            </c:ext>
          </c:extLst>
        </c:ser>
        <c:ser>
          <c:idx val="2"/>
          <c:order val="2"/>
          <c:tx>
            <c:strRef>
              <c:f>Sheet1!$D$1</c:f>
              <c:strCache>
                <c:ptCount val="1"/>
                <c:pt idx="0">
                  <c:v>Series 3</c:v>
                </c:pt>
              </c:strCache>
            </c:strRef>
          </c:tx>
          <c:spPr>
            <a:solidFill>
              <a:schemeClr val="accent3"/>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75CF-8042-940D-EE5B27B68BB7}"/>
            </c:ext>
          </c:extLst>
        </c:ser>
        <c:dLbls>
          <c:showLegendKey val="0"/>
          <c:showVal val="0"/>
          <c:showCatName val="0"/>
          <c:showSerName val="0"/>
          <c:showPercent val="0"/>
          <c:showBubbleSize val="0"/>
        </c:dLbls>
        <c:gapWidth val="182"/>
        <c:axId val="66787632"/>
        <c:axId val="66789280"/>
      </c:barChart>
      <c:catAx>
        <c:axId val="66787632"/>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66789280"/>
        <c:crosses val="autoZero"/>
        <c:auto val="1"/>
        <c:lblAlgn val="ctr"/>
        <c:lblOffset val="100"/>
        <c:noMultiLvlLbl val="0"/>
      </c:catAx>
      <c:valAx>
        <c:axId val="66789280"/>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6678763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b="0" i="0">
          <a:latin typeface="Arial" panose="020B0604020202020204" pitchFamily="34" charset="0"/>
          <a:cs typeface="Arial" panose="020B0604020202020204" pitchFamily="34" charset="0"/>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jpeg>
</file>

<file path=ppt/media/image11.jpeg>
</file>

<file path=ppt/media/image12.png>
</file>

<file path=ppt/media/image13.png>
</file>

<file path=ppt/media/image14.png>
</file>

<file path=ppt/media/image15.png>
</file>

<file path=ppt/media/image2.png>
</file>

<file path=ppt/media/image3.png>
</file>

<file path=ppt/media/image4.jpg>
</file>

<file path=ppt/media/image5.pn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41C4CB8-69D0-8045-8DD4-595BA0C01833}" type="datetimeFigureOut">
              <a:rPr lang="en-US" smtClean="0"/>
              <a:t>9/23/2024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3314DB-3015-2447-B305-393638FE29EE}" type="slidenum">
              <a:rPr lang="en-US" smtClean="0"/>
              <a:t>‹#›</a:t>
            </a:fld>
            <a:endParaRPr lang="en-US"/>
          </a:p>
        </p:txBody>
      </p:sp>
    </p:spTree>
    <p:extLst>
      <p:ext uri="{BB962C8B-B14F-4D97-AF65-F5344CB8AC3E}">
        <p14:creationId xmlns:p14="http://schemas.microsoft.com/office/powerpoint/2010/main" val="30886308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5"/>
          </p:nvPr>
        </p:nvSpPr>
        <p:spPr/>
        <p:txBody>
          <a:bodyPr/>
          <a:lstStyle/>
          <a:p>
            <a:fld id="{113314DB-3015-2447-B305-393638FE29EE}" type="slidenum">
              <a:rPr lang="en-US" smtClean="0"/>
              <a:t>1</a:t>
            </a:fld>
            <a:endParaRPr lang="en-US"/>
          </a:p>
        </p:txBody>
      </p:sp>
    </p:spTree>
    <p:extLst>
      <p:ext uri="{BB962C8B-B14F-4D97-AF65-F5344CB8AC3E}">
        <p14:creationId xmlns:p14="http://schemas.microsoft.com/office/powerpoint/2010/main" val="15883636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5"/>
          </p:nvPr>
        </p:nvSpPr>
        <p:spPr/>
        <p:txBody>
          <a:bodyPr/>
          <a:lstStyle/>
          <a:p>
            <a:fld id="{113314DB-3015-2447-B305-393638FE29EE}" type="slidenum">
              <a:rPr lang="en-US" smtClean="0"/>
              <a:t>2</a:t>
            </a:fld>
            <a:endParaRPr lang="en-US"/>
          </a:p>
        </p:txBody>
      </p:sp>
    </p:spTree>
    <p:extLst>
      <p:ext uri="{BB962C8B-B14F-4D97-AF65-F5344CB8AC3E}">
        <p14:creationId xmlns:p14="http://schemas.microsoft.com/office/powerpoint/2010/main" val="287809983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F1B22-8D3F-404F-9DD0-8BC41F3ED0D7}"/>
              </a:ext>
            </a:extLst>
          </p:cNvPr>
          <p:cNvSpPr>
            <a:spLocks noGrp="1"/>
          </p:cNvSpPr>
          <p:nvPr>
            <p:ph type="ctrTitle" hasCustomPrompt="1"/>
          </p:nvPr>
        </p:nvSpPr>
        <p:spPr>
          <a:xfrm>
            <a:off x="1524000" y="1821607"/>
            <a:ext cx="9144000" cy="2387600"/>
          </a:xfrm>
        </p:spPr>
        <p:txBody>
          <a:bodyPr anchor="t"/>
          <a:lstStyle>
            <a:lvl1pPr algn="ctr">
              <a:defRPr sz="6000">
                <a:solidFill>
                  <a:schemeClr val="tx1"/>
                </a:solidFill>
              </a:defRPr>
            </a:lvl1pPr>
          </a:lstStyle>
          <a:p>
            <a:r>
              <a:rPr lang="en-GB" dirty="0"/>
              <a:t>Click to edit Presentation Title</a:t>
            </a:r>
            <a:endParaRPr lang="en-US" dirty="0"/>
          </a:p>
        </p:txBody>
      </p:sp>
      <p:sp>
        <p:nvSpPr>
          <p:cNvPr id="3" name="Subtitle 2">
            <a:extLst>
              <a:ext uri="{FF2B5EF4-FFF2-40B4-BE49-F238E27FC236}">
                <a16:creationId xmlns:a16="http://schemas.microsoft.com/office/drawing/2014/main" id="{7E10DA17-BAAF-2747-B8EB-9ADE136E7061}"/>
              </a:ext>
            </a:extLst>
          </p:cNvPr>
          <p:cNvSpPr>
            <a:spLocks noGrp="1"/>
          </p:cNvSpPr>
          <p:nvPr>
            <p:ph type="subTitle" idx="1" hasCustomPrompt="1"/>
          </p:nvPr>
        </p:nvSpPr>
        <p:spPr>
          <a:xfrm>
            <a:off x="1524000" y="4301282"/>
            <a:ext cx="9144000" cy="579997"/>
          </a:xfrm>
        </p:spPr>
        <p:txBody>
          <a:bodyPr/>
          <a:lstStyle>
            <a:lvl1pPr marL="0" indent="0" algn="ctr">
              <a:buNone/>
              <a:defRPr sz="24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Subheading - optional</a:t>
            </a:r>
            <a:endParaRPr lang="en-US" dirty="0"/>
          </a:p>
        </p:txBody>
      </p:sp>
      <p:grpSp>
        <p:nvGrpSpPr>
          <p:cNvPr id="19" name="Group 18">
            <a:extLst>
              <a:ext uri="{FF2B5EF4-FFF2-40B4-BE49-F238E27FC236}">
                <a16:creationId xmlns:a16="http://schemas.microsoft.com/office/drawing/2014/main" id="{008FB450-DF19-3047-B799-5182953A91E5}"/>
              </a:ext>
            </a:extLst>
          </p:cNvPr>
          <p:cNvGrpSpPr/>
          <p:nvPr userDrawn="1"/>
        </p:nvGrpSpPr>
        <p:grpSpPr>
          <a:xfrm>
            <a:off x="0" y="5410880"/>
            <a:ext cx="12192000" cy="1447120"/>
            <a:chOff x="0" y="5174319"/>
            <a:chExt cx="12192000" cy="1447120"/>
          </a:xfrm>
        </p:grpSpPr>
        <p:sp>
          <p:nvSpPr>
            <p:cNvPr id="11" name="Rectangle 10">
              <a:extLst>
                <a:ext uri="{FF2B5EF4-FFF2-40B4-BE49-F238E27FC236}">
                  <a16:creationId xmlns:a16="http://schemas.microsoft.com/office/drawing/2014/main" id="{195BA09B-2A92-F640-953A-D81D5F4A0BA0}"/>
                </a:ext>
              </a:extLst>
            </p:cNvPr>
            <p:cNvSpPr/>
            <p:nvPr userDrawn="1"/>
          </p:nvSpPr>
          <p:spPr>
            <a:xfrm>
              <a:off x="0" y="6075679"/>
              <a:ext cx="9072000" cy="180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DF56DE87-1F47-7541-944B-71737DB343DD}"/>
                </a:ext>
              </a:extLst>
            </p:cNvPr>
            <p:cNvSpPr/>
            <p:nvPr userDrawn="1"/>
          </p:nvSpPr>
          <p:spPr>
            <a:xfrm>
              <a:off x="9072000" y="5895679"/>
              <a:ext cx="3120000" cy="180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61068A3-A545-AD46-8DAA-207101793945}"/>
                </a:ext>
              </a:extLst>
            </p:cNvPr>
            <p:cNvSpPr/>
            <p:nvPr userDrawn="1"/>
          </p:nvSpPr>
          <p:spPr>
            <a:xfrm>
              <a:off x="0" y="5720079"/>
              <a:ext cx="9072000" cy="180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37026284-5F50-B840-90E0-4656A9C40D4F}"/>
                </a:ext>
              </a:extLst>
            </p:cNvPr>
            <p:cNvSpPr/>
            <p:nvPr userDrawn="1"/>
          </p:nvSpPr>
          <p:spPr>
            <a:xfrm>
              <a:off x="9072000" y="5540079"/>
              <a:ext cx="3120000" cy="180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746CC73B-0166-E943-AFFE-CD9FF01E5EDD}"/>
                </a:ext>
              </a:extLst>
            </p:cNvPr>
            <p:cNvSpPr/>
            <p:nvPr userDrawn="1"/>
          </p:nvSpPr>
          <p:spPr>
            <a:xfrm>
              <a:off x="0" y="5354319"/>
              <a:ext cx="9072000" cy="180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1FF412D0-B6F8-AA4B-9E9B-834FDD210793}"/>
                </a:ext>
              </a:extLst>
            </p:cNvPr>
            <p:cNvSpPr/>
            <p:nvPr userDrawn="1"/>
          </p:nvSpPr>
          <p:spPr>
            <a:xfrm>
              <a:off x="9072000" y="5174319"/>
              <a:ext cx="3120000" cy="180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EB3C201B-667C-494E-A3BF-9BD957EC18FB}"/>
                </a:ext>
              </a:extLst>
            </p:cNvPr>
            <p:cNvSpPr/>
            <p:nvPr userDrawn="1"/>
          </p:nvSpPr>
          <p:spPr>
            <a:xfrm>
              <a:off x="0" y="6441439"/>
              <a:ext cx="9072000" cy="180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6F99D2BB-8752-F842-B238-C0FD6CFACD9C}"/>
                </a:ext>
              </a:extLst>
            </p:cNvPr>
            <p:cNvSpPr/>
            <p:nvPr userDrawn="1"/>
          </p:nvSpPr>
          <p:spPr>
            <a:xfrm>
              <a:off x="9072000" y="6261439"/>
              <a:ext cx="3120000" cy="180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0" name="Picture 19" descr="A picture containing shape&#10;&#10;Description automatically generated">
            <a:extLst>
              <a:ext uri="{FF2B5EF4-FFF2-40B4-BE49-F238E27FC236}">
                <a16:creationId xmlns:a16="http://schemas.microsoft.com/office/drawing/2014/main" id="{701BF333-ACA1-5240-9FD5-E79304AC111E}"/>
              </a:ext>
            </a:extLst>
          </p:cNvPr>
          <p:cNvPicPr>
            <a:picLocks noChangeAspect="1"/>
          </p:cNvPicPr>
          <p:nvPr userDrawn="1"/>
        </p:nvPicPr>
        <p:blipFill>
          <a:blip r:embed="rId2"/>
          <a:stretch>
            <a:fillRect/>
          </a:stretch>
        </p:blipFill>
        <p:spPr>
          <a:xfrm>
            <a:off x="5363427" y="642409"/>
            <a:ext cx="1443990" cy="580554"/>
          </a:xfrm>
          <a:prstGeom prst="rect">
            <a:avLst/>
          </a:prstGeom>
        </p:spPr>
      </p:pic>
    </p:spTree>
    <p:extLst>
      <p:ext uri="{BB962C8B-B14F-4D97-AF65-F5344CB8AC3E}">
        <p14:creationId xmlns:p14="http://schemas.microsoft.com/office/powerpoint/2010/main" val="38953137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8915E397-454C-424E-887D-4A09094C0428}"/>
              </a:ext>
            </a:extLst>
          </p:cNvPr>
          <p:cNvSpPr>
            <a:spLocks noGrp="1"/>
          </p:cNvSpPr>
          <p:nvPr>
            <p:ph type="title" hasCustomPrompt="1"/>
          </p:nvPr>
        </p:nvSpPr>
        <p:spPr>
          <a:xfrm>
            <a:off x="672160" y="708562"/>
            <a:ext cx="5347641" cy="1117063"/>
          </a:xfrm>
        </p:spPr>
        <p:txBody>
          <a:bodyPr anchor="t">
            <a:normAutofit/>
          </a:bodyPr>
          <a:lstStyle>
            <a:lvl1pPr>
              <a:defRPr sz="2800"/>
            </a:lvl1pPr>
          </a:lstStyle>
          <a:p>
            <a:r>
              <a:rPr lang="en-GB" dirty="0"/>
              <a:t>Slide Heading</a:t>
            </a:r>
            <a:endParaRPr lang="en-US" dirty="0"/>
          </a:p>
        </p:txBody>
      </p:sp>
      <p:sp>
        <p:nvSpPr>
          <p:cNvPr id="7" name="Footer Placeholder 4">
            <a:extLst>
              <a:ext uri="{FF2B5EF4-FFF2-40B4-BE49-F238E27FC236}">
                <a16:creationId xmlns:a16="http://schemas.microsoft.com/office/drawing/2014/main" id="{3751C5E4-20B3-194D-BAFB-E54C5F9066E0}"/>
              </a:ext>
            </a:extLst>
          </p:cNvPr>
          <p:cNvSpPr>
            <a:spLocks noGrp="1"/>
          </p:cNvSpPr>
          <p:nvPr>
            <p:ph type="ftr" sz="quarter" idx="3"/>
          </p:nvPr>
        </p:nvSpPr>
        <p:spPr>
          <a:xfrm>
            <a:off x="672160" y="6356349"/>
            <a:ext cx="4114800" cy="365125"/>
          </a:xfrm>
          <a:prstGeom prst="rect">
            <a:avLst/>
          </a:prstGeom>
        </p:spPr>
        <p:txBody>
          <a:bodyPr vert="horz" lIns="0" tIns="45720" rIns="91440" bIns="45720" rtlCol="0" anchor="ctr"/>
          <a:lstStyle>
            <a:lvl1pPr algn="l">
              <a:defRPr sz="1200">
                <a:solidFill>
                  <a:schemeClr val="tx1"/>
                </a:solidFill>
                <a:latin typeface="Arial" panose="020B0604020202020204" pitchFamily="34" charset="0"/>
                <a:cs typeface="Arial" panose="020B0604020202020204" pitchFamily="34" charset="0"/>
              </a:defRPr>
            </a:lvl1pPr>
          </a:lstStyle>
          <a:p>
            <a:fld id="{B7432813-06BC-C841-9E95-BAE7A3984933}" type="slidenum">
              <a:rPr lang="en-US" b="1" smtClean="0"/>
              <a:pPr/>
              <a:t>‹#›</a:t>
            </a:fld>
            <a:r>
              <a:rPr lang="en-US"/>
              <a:t>  |  Presentation Title</a:t>
            </a:r>
            <a:endParaRPr lang="en-US" dirty="0"/>
          </a:p>
        </p:txBody>
      </p:sp>
      <p:sp>
        <p:nvSpPr>
          <p:cNvPr id="8" name="Rectangle 7">
            <a:extLst>
              <a:ext uri="{FF2B5EF4-FFF2-40B4-BE49-F238E27FC236}">
                <a16:creationId xmlns:a16="http://schemas.microsoft.com/office/drawing/2014/main" id="{BE112423-40D9-8E4D-B449-327C086AE6FE}"/>
              </a:ext>
            </a:extLst>
          </p:cNvPr>
          <p:cNvSpPr/>
          <p:nvPr userDrawn="1"/>
        </p:nvSpPr>
        <p:spPr>
          <a:xfrm>
            <a:off x="651840" y="6045199"/>
            <a:ext cx="9072000" cy="108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9A0E257A-16C1-B24B-AAC4-9B6EE5EDF37F}"/>
              </a:ext>
            </a:extLst>
          </p:cNvPr>
          <p:cNvSpPr/>
          <p:nvPr userDrawn="1"/>
        </p:nvSpPr>
        <p:spPr>
          <a:xfrm>
            <a:off x="9723840" y="5937199"/>
            <a:ext cx="1800000" cy="108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A picture containing shape&#10;&#10;Description automatically generated">
            <a:extLst>
              <a:ext uri="{FF2B5EF4-FFF2-40B4-BE49-F238E27FC236}">
                <a16:creationId xmlns:a16="http://schemas.microsoft.com/office/drawing/2014/main" id="{653F1F71-C981-D244-8F13-7BA50427D12B}"/>
              </a:ext>
            </a:extLst>
          </p:cNvPr>
          <p:cNvPicPr>
            <a:picLocks noChangeAspect="1"/>
          </p:cNvPicPr>
          <p:nvPr userDrawn="1"/>
        </p:nvPicPr>
        <p:blipFill>
          <a:blip r:embed="rId2"/>
          <a:stretch>
            <a:fillRect/>
          </a:stretch>
        </p:blipFill>
        <p:spPr>
          <a:xfrm>
            <a:off x="10598038" y="6315710"/>
            <a:ext cx="908161" cy="365125"/>
          </a:xfrm>
          <a:prstGeom prst="rect">
            <a:avLst/>
          </a:prstGeom>
        </p:spPr>
      </p:pic>
      <p:graphicFrame>
        <p:nvGraphicFramePr>
          <p:cNvPr id="12" name="Chart 11">
            <a:extLst>
              <a:ext uri="{FF2B5EF4-FFF2-40B4-BE49-F238E27FC236}">
                <a16:creationId xmlns:a16="http://schemas.microsoft.com/office/drawing/2014/main" id="{DCB01415-8704-A14C-B330-D32DBBBCF12B}"/>
              </a:ext>
            </a:extLst>
          </p:cNvPr>
          <p:cNvGraphicFramePr/>
          <p:nvPr userDrawn="1">
            <p:extLst>
              <p:ext uri="{D42A27DB-BD31-4B8C-83A1-F6EECF244321}">
                <p14:modId xmlns:p14="http://schemas.microsoft.com/office/powerpoint/2010/main" val="3296745661"/>
              </p:ext>
            </p:extLst>
          </p:nvPr>
        </p:nvGraphicFramePr>
        <p:xfrm>
          <a:off x="5730240" y="812801"/>
          <a:ext cx="6116320" cy="4410873"/>
        </p:xfrm>
        <a:graphic>
          <a:graphicData uri="http://schemas.openxmlformats.org/drawingml/2006/chart">
            <c:chart xmlns:c="http://schemas.openxmlformats.org/drawingml/2006/chart" xmlns:r="http://schemas.openxmlformats.org/officeDocument/2006/relationships" r:id="rId3"/>
          </a:graphicData>
        </a:graphic>
      </p:graphicFrame>
      <p:sp>
        <p:nvSpPr>
          <p:cNvPr id="13" name="Content Placeholder 2">
            <a:extLst>
              <a:ext uri="{FF2B5EF4-FFF2-40B4-BE49-F238E27FC236}">
                <a16:creationId xmlns:a16="http://schemas.microsoft.com/office/drawing/2014/main" id="{E0BBF0DE-89FE-2D45-ACA9-CEF1341D1234}"/>
              </a:ext>
            </a:extLst>
          </p:cNvPr>
          <p:cNvSpPr>
            <a:spLocks noGrp="1"/>
          </p:cNvSpPr>
          <p:nvPr>
            <p:ph idx="1"/>
          </p:nvPr>
        </p:nvSpPr>
        <p:spPr>
          <a:xfrm>
            <a:off x="672160" y="1825625"/>
            <a:ext cx="5347641" cy="4003574"/>
          </a:xfrm>
        </p:spPr>
        <p:txBody>
          <a:bodyPr>
            <a:normAutofit/>
          </a:bodyPr>
          <a:lstStyle>
            <a:lvl1pPr>
              <a:lnSpc>
                <a:spcPct val="100000"/>
              </a:lnSpc>
              <a:defRPr sz="2000"/>
            </a:lvl1pPr>
            <a:lvl2pPr>
              <a:lnSpc>
                <a:spcPct val="100000"/>
              </a:lnSpc>
              <a:defRPr sz="2000"/>
            </a:lvl2pPr>
            <a:lvl3pPr>
              <a:lnSpc>
                <a:spcPct val="100000"/>
              </a:lnSpc>
              <a:defRPr sz="2000"/>
            </a:lvl3pPr>
            <a:lvl4pPr>
              <a:lnSpc>
                <a:spcPct val="100000"/>
              </a:lnSpc>
              <a:defRPr sz="2000"/>
            </a:lvl4pPr>
            <a:lvl5pPr>
              <a:lnSpc>
                <a:spcPct val="100000"/>
              </a:lnSpc>
              <a:defRPr sz="200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457173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8915E397-454C-424E-887D-4A09094C0428}"/>
              </a:ext>
            </a:extLst>
          </p:cNvPr>
          <p:cNvSpPr>
            <a:spLocks noGrp="1"/>
          </p:cNvSpPr>
          <p:nvPr>
            <p:ph type="title" hasCustomPrompt="1"/>
          </p:nvPr>
        </p:nvSpPr>
        <p:spPr>
          <a:xfrm>
            <a:off x="672160" y="708562"/>
            <a:ext cx="5347641" cy="1117063"/>
          </a:xfrm>
        </p:spPr>
        <p:txBody>
          <a:bodyPr anchor="t">
            <a:normAutofit/>
          </a:bodyPr>
          <a:lstStyle>
            <a:lvl1pPr>
              <a:defRPr sz="2800"/>
            </a:lvl1pPr>
          </a:lstStyle>
          <a:p>
            <a:r>
              <a:rPr lang="en-GB" dirty="0"/>
              <a:t>Slide Heading</a:t>
            </a:r>
            <a:endParaRPr lang="en-US" dirty="0"/>
          </a:p>
        </p:txBody>
      </p:sp>
      <p:sp>
        <p:nvSpPr>
          <p:cNvPr id="7" name="Footer Placeholder 4">
            <a:extLst>
              <a:ext uri="{FF2B5EF4-FFF2-40B4-BE49-F238E27FC236}">
                <a16:creationId xmlns:a16="http://schemas.microsoft.com/office/drawing/2014/main" id="{3751C5E4-20B3-194D-BAFB-E54C5F9066E0}"/>
              </a:ext>
            </a:extLst>
          </p:cNvPr>
          <p:cNvSpPr>
            <a:spLocks noGrp="1"/>
          </p:cNvSpPr>
          <p:nvPr>
            <p:ph type="ftr" sz="quarter" idx="3"/>
          </p:nvPr>
        </p:nvSpPr>
        <p:spPr>
          <a:xfrm>
            <a:off x="672160" y="6356349"/>
            <a:ext cx="4114800" cy="365125"/>
          </a:xfrm>
          <a:prstGeom prst="rect">
            <a:avLst/>
          </a:prstGeom>
        </p:spPr>
        <p:txBody>
          <a:bodyPr vert="horz" lIns="0" tIns="45720" rIns="91440" bIns="45720" rtlCol="0" anchor="ctr"/>
          <a:lstStyle>
            <a:lvl1pPr algn="l">
              <a:defRPr sz="1200">
                <a:solidFill>
                  <a:schemeClr val="tx1"/>
                </a:solidFill>
                <a:latin typeface="Arial" panose="020B0604020202020204" pitchFamily="34" charset="0"/>
                <a:cs typeface="Arial" panose="020B0604020202020204" pitchFamily="34" charset="0"/>
              </a:defRPr>
            </a:lvl1pPr>
          </a:lstStyle>
          <a:p>
            <a:fld id="{B7432813-06BC-C841-9E95-BAE7A3984933}" type="slidenum">
              <a:rPr lang="en-US" b="1" smtClean="0"/>
              <a:pPr/>
              <a:t>‹#›</a:t>
            </a:fld>
            <a:r>
              <a:rPr lang="en-US"/>
              <a:t>  |  Presentation Title</a:t>
            </a:r>
            <a:endParaRPr lang="en-US" dirty="0"/>
          </a:p>
        </p:txBody>
      </p:sp>
      <p:sp>
        <p:nvSpPr>
          <p:cNvPr id="8" name="Rectangle 7">
            <a:extLst>
              <a:ext uri="{FF2B5EF4-FFF2-40B4-BE49-F238E27FC236}">
                <a16:creationId xmlns:a16="http://schemas.microsoft.com/office/drawing/2014/main" id="{BE112423-40D9-8E4D-B449-327C086AE6FE}"/>
              </a:ext>
            </a:extLst>
          </p:cNvPr>
          <p:cNvSpPr/>
          <p:nvPr userDrawn="1"/>
        </p:nvSpPr>
        <p:spPr>
          <a:xfrm>
            <a:off x="651840" y="6045199"/>
            <a:ext cx="9072000" cy="108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9A0E257A-16C1-B24B-AAC4-9B6EE5EDF37F}"/>
              </a:ext>
            </a:extLst>
          </p:cNvPr>
          <p:cNvSpPr/>
          <p:nvPr userDrawn="1"/>
        </p:nvSpPr>
        <p:spPr>
          <a:xfrm>
            <a:off x="9723840" y="5937199"/>
            <a:ext cx="1800000" cy="108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A picture containing shape&#10;&#10;Description automatically generated">
            <a:extLst>
              <a:ext uri="{FF2B5EF4-FFF2-40B4-BE49-F238E27FC236}">
                <a16:creationId xmlns:a16="http://schemas.microsoft.com/office/drawing/2014/main" id="{653F1F71-C981-D244-8F13-7BA50427D12B}"/>
              </a:ext>
            </a:extLst>
          </p:cNvPr>
          <p:cNvPicPr>
            <a:picLocks noChangeAspect="1"/>
          </p:cNvPicPr>
          <p:nvPr userDrawn="1"/>
        </p:nvPicPr>
        <p:blipFill>
          <a:blip r:embed="rId2"/>
          <a:stretch>
            <a:fillRect/>
          </a:stretch>
        </p:blipFill>
        <p:spPr>
          <a:xfrm>
            <a:off x="10598038" y="6315710"/>
            <a:ext cx="908161" cy="365125"/>
          </a:xfrm>
          <a:prstGeom prst="rect">
            <a:avLst/>
          </a:prstGeom>
        </p:spPr>
      </p:pic>
      <p:graphicFrame>
        <p:nvGraphicFramePr>
          <p:cNvPr id="12" name="Chart 11">
            <a:extLst>
              <a:ext uri="{FF2B5EF4-FFF2-40B4-BE49-F238E27FC236}">
                <a16:creationId xmlns:a16="http://schemas.microsoft.com/office/drawing/2014/main" id="{DCB01415-8704-A14C-B330-D32DBBBCF12B}"/>
              </a:ext>
            </a:extLst>
          </p:cNvPr>
          <p:cNvGraphicFramePr/>
          <p:nvPr userDrawn="1">
            <p:extLst>
              <p:ext uri="{D42A27DB-BD31-4B8C-83A1-F6EECF244321}">
                <p14:modId xmlns:p14="http://schemas.microsoft.com/office/powerpoint/2010/main" val="728383684"/>
              </p:ext>
            </p:extLst>
          </p:nvPr>
        </p:nvGraphicFramePr>
        <p:xfrm>
          <a:off x="6482080" y="704801"/>
          <a:ext cx="5024119" cy="4610313"/>
        </p:xfrm>
        <a:graphic>
          <a:graphicData uri="http://schemas.openxmlformats.org/drawingml/2006/chart">
            <c:chart xmlns:c="http://schemas.openxmlformats.org/drawingml/2006/chart" xmlns:r="http://schemas.openxmlformats.org/officeDocument/2006/relationships" r:id="rId3"/>
          </a:graphicData>
        </a:graphic>
      </p:graphicFrame>
      <p:sp>
        <p:nvSpPr>
          <p:cNvPr id="13" name="Content Placeholder 2">
            <a:extLst>
              <a:ext uri="{FF2B5EF4-FFF2-40B4-BE49-F238E27FC236}">
                <a16:creationId xmlns:a16="http://schemas.microsoft.com/office/drawing/2014/main" id="{DD89B260-9B99-1740-B5BB-A79A88D55199}"/>
              </a:ext>
            </a:extLst>
          </p:cNvPr>
          <p:cNvSpPr>
            <a:spLocks noGrp="1"/>
          </p:cNvSpPr>
          <p:nvPr>
            <p:ph idx="1"/>
          </p:nvPr>
        </p:nvSpPr>
        <p:spPr>
          <a:xfrm>
            <a:off x="672160" y="1825625"/>
            <a:ext cx="5347641" cy="4003574"/>
          </a:xfrm>
        </p:spPr>
        <p:txBody>
          <a:bodyPr>
            <a:normAutofit/>
          </a:bodyPr>
          <a:lstStyle>
            <a:lvl1pPr>
              <a:lnSpc>
                <a:spcPct val="100000"/>
              </a:lnSpc>
              <a:defRPr sz="2000"/>
            </a:lvl1pPr>
            <a:lvl2pPr>
              <a:lnSpc>
                <a:spcPct val="100000"/>
              </a:lnSpc>
              <a:defRPr sz="2000"/>
            </a:lvl2pPr>
            <a:lvl3pPr>
              <a:lnSpc>
                <a:spcPct val="100000"/>
              </a:lnSpc>
              <a:defRPr sz="2000"/>
            </a:lvl3pPr>
            <a:lvl4pPr>
              <a:lnSpc>
                <a:spcPct val="100000"/>
              </a:lnSpc>
              <a:defRPr sz="2000"/>
            </a:lvl4pPr>
            <a:lvl5pPr>
              <a:lnSpc>
                <a:spcPct val="100000"/>
              </a:lnSpc>
              <a:defRPr sz="200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25817541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8915E397-454C-424E-887D-4A09094C0428}"/>
              </a:ext>
            </a:extLst>
          </p:cNvPr>
          <p:cNvSpPr>
            <a:spLocks noGrp="1"/>
          </p:cNvSpPr>
          <p:nvPr>
            <p:ph type="title" hasCustomPrompt="1"/>
          </p:nvPr>
        </p:nvSpPr>
        <p:spPr>
          <a:xfrm>
            <a:off x="672160" y="708562"/>
            <a:ext cx="5347641" cy="1117063"/>
          </a:xfrm>
        </p:spPr>
        <p:txBody>
          <a:bodyPr anchor="t">
            <a:normAutofit/>
          </a:bodyPr>
          <a:lstStyle>
            <a:lvl1pPr>
              <a:defRPr sz="2800"/>
            </a:lvl1pPr>
          </a:lstStyle>
          <a:p>
            <a:r>
              <a:rPr lang="en-GB" dirty="0"/>
              <a:t>Slide Heading</a:t>
            </a:r>
            <a:endParaRPr lang="en-US" dirty="0"/>
          </a:p>
        </p:txBody>
      </p:sp>
      <p:sp>
        <p:nvSpPr>
          <p:cNvPr id="7" name="Footer Placeholder 4">
            <a:extLst>
              <a:ext uri="{FF2B5EF4-FFF2-40B4-BE49-F238E27FC236}">
                <a16:creationId xmlns:a16="http://schemas.microsoft.com/office/drawing/2014/main" id="{3751C5E4-20B3-194D-BAFB-E54C5F9066E0}"/>
              </a:ext>
            </a:extLst>
          </p:cNvPr>
          <p:cNvSpPr>
            <a:spLocks noGrp="1"/>
          </p:cNvSpPr>
          <p:nvPr>
            <p:ph type="ftr" sz="quarter" idx="3"/>
          </p:nvPr>
        </p:nvSpPr>
        <p:spPr>
          <a:xfrm>
            <a:off x="672160" y="6356349"/>
            <a:ext cx="4114800" cy="365125"/>
          </a:xfrm>
          <a:prstGeom prst="rect">
            <a:avLst/>
          </a:prstGeom>
        </p:spPr>
        <p:txBody>
          <a:bodyPr vert="horz" lIns="0" tIns="45720" rIns="91440" bIns="45720" rtlCol="0" anchor="ctr"/>
          <a:lstStyle>
            <a:lvl1pPr algn="l">
              <a:defRPr sz="1200">
                <a:solidFill>
                  <a:schemeClr val="tx1"/>
                </a:solidFill>
                <a:latin typeface="Arial" panose="020B0604020202020204" pitchFamily="34" charset="0"/>
                <a:cs typeface="Arial" panose="020B0604020202020204" pitchFamily="34" charset="0"/>
              </a:defRPr>
            </a:lvl1pPr>
          </a:lstStyle>
          <a:p>
            <a:fld id="{B7432813-06BC-C841-9E95-BAE7A3984933}" type="slidenum">
              <a:rPr lang="en-US" b="1" smtClean="0"/>
              <a:pPr/>
              <a:t>‹#›</a:t>
            </a:fld>
            <a:r>
              <a:rPr lang="en-US"/>
              <a:t>  |  Presentation Title</a:t>
            </a:r>
            <a:endParaRPr lang="en-US" dirty="0"/>
          </a:p>
        </p:txBody>
      </p:sp>
      <p:sp>
        <p:nvSpPr>
          <p:cNvPr id="8" name="Rectangle 7">
            <a:extLst>
              <a:ext uri="{FF2B5EF4-FFF2-40B4-BE49-F238E27FC236}">
                <a16:creationId xmlns:a16="http://schemas.microsoft.com/office/drawing/2014/main" id="{BE112423-40D9-8E4D-B449-327C086AE6FE}"/>
              </a:ext>
            </a:extLst>
          </p:cNvPr>
          <p:cNvSpPr/>
          <p:nvPr userDrawn="1"/>
        </p:nvSpPr>
        <p:spPr>
          <a:xfrm>
            <a:off x="651840" y="6045199"/>
            <a:ext cx="9072000" cy="108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9A0E257A-16C1-B24B-AAC4-9B6EE5EDF37F}"/>
              </a:ext>
            </a:extLst>
          </p:cNvPr>
          <p:cNvSpPr/>
          <p:nvPr userDrawn="1"/>
        </p:nvSpPr>
        <p:spPr>
          <a:xfrm>
            <a:off x="9723840" y="5937199"/>
            <a:ext cx="1800000" cy="108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A picture containing shape&#10;&#10;Description automatically generated">
            <a:extLst>
              <a:ext uri="{FF2B5EF4-FFF2-40B4-BE49-F238E27FC236}">
                <a16:creationId xmlns:a16="http://schemas.microsoft.com/office/drawing/2014/main" id="{653F1F71-C981-D244-8F13-7BA50427D12B}"/>
              </a:ext>
            </a:extLst>
          </p:cNvPr>
          <p:cNvPicPr>
            <a:picLocks noChangeAspect="1"/>
          </p:cNvPicPr>
          <p:nvPr userDrawn="1"/>
        </p:nvPicPr>
        <p:blipFill>
          <a:blip r:embed="rId2"/>
          <a:stretch>
            <a:fillRect/>
          </a:stretch>
        </p:blipFill>
        <p:spPr>
          <a:xfrm>
            <a:off x="10598038" y="6315710"/>
            <a:ext cx="908161" cy="365125"/>
          </a:xfrm>
          <a:prstGeom prst="rect">
            <a:avLst/>
          </a:prstGeom>
        </p:spPr>
      </p:pic>
      <p:graphicFrame>
        <p:nvGraphicFramePr>
          <p:cNvPr id="2" name="Chart 1">
            <a:extLst>
              <a:ext uri="{FF2B5EF4-FFF2-40B4-BE49-F238E27FC236}">
                <a16:creationId xmlns:a16="http://schemas.microsoft.com/office/drawing/2014/main" id="{8366A1A2-7830-AF43-B101-EE60C81F0994}"/>
              </a:ext>
            </a:extLst>
          </p:cNvPr>
          <p:cNvGraphicFramePr/>
          <p:nvPr userDrawn="1">
            <p:extLst>
              <p:ext uri="{D42A27DB-BD31-4B8C-83A1-F6EECF244321}">
                <p14:modId xmlns:p14="http://schemas.microsoft.com/office/powerpoint/2010/main" val="3000141877"/>
              </p:ext>
            </p:extLst>
          </p:nvPr>
        </p:nvGraphicFramePr>
        <p:xfrm>
          <a:off x="651840" y="1825625"/>
          <a:ext cx="8128000" cy="4111574"/>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21013495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7_Title Slide">
    <p:bg>
      <p:bgPr>
        <a:solidFill>
          <a:schemeClr val="tx1"/>
        </a:solidFill>
        <a:effectLst/>
      </p:bgPr>
    </p:bg>
    <p:spTree>
      <p:nvGrpSpPr>
        <p:cNvPr id="1" name=""/>
        <p:cNvGrpSpPr/>
        <p:nvPr/>
      </p:nvGrpSpPr>
      <p:grpSpPr>
        <a:xfrm>
          <a:off x="0" y="0"/>
          <a:ext cx="0" cy="0"/>
          <a:chOff x="0" y="0"/>
          <a:chExt cx="0" cy="0"/>
        </a:xfrm>
      </p:grpSpPr>
      <p:pic>
        <p:nvPicPr>
          <p:cNvPr id="7" name="Picture 6" descr="A picture containing text, outdoor&#10;&#10;Description automatically generated">
            <a:extLst>
              <a:ext uri="{FF2B5EF4-FFF2-40B4-BE49-F238E27FC236}">
                <a16:creationId xmlns:a16="http://schemas.microsoft.com/office/drawing/2014/main" id="{8566BE10-1413-2647-A948-16486FD6EFE3}"/>
              </a:ext>
            </a:extLst>
          </p:cNvPr>
          <p:cNvPicPr>
            <a:picLocks noChangeAspect="1"/>
          </p:cNvPicPr>
          <p:nvPr userDrawn="1"/>
        </p:nvPicPr>
        <p:blipFill>
          <a:blip r:embed="rId2"/>
          <a:stretch>
            <a:fillRect/>
          </a:stretch>
        </p:blipFill>
        <p:spPr>
          <a:xfrm rot="10800000">
            <a:off x="0" y="0"/>
            <a:ext cx="12192000" cy="3706368"/>
          </a:xfrm>
          <a:prstGeom prst="rect">
            <a:avLst/>
          </a:prstGeom>
        </p:spPr>
      </p:pic>
      <p:sp>
        <p:nvSpPr>
          <p:cNvPr id="2" name="Title 1">
            <a:extLst>
              <a:ext uri="{FF2B5EF4-FFF2-40B4-BE49-F238E27FC236}">
                <a16:creationId xmlns:a16="http://schemas.microsoft.com/office/drawing/2014/main" id="{078F1B22-8D3F-404F-9DD0-8BC41F3ED0D7}"/>
              </a:ext>
            </a:extLst>
          </p:cNvPr>
          <p:cNvSpPr>
            <a:spLocks noGrp="1"/>
          </p:cNvSpPr>
          <p:nvPr>
            <p:ph type="ctrTitle" hasCustomPrompt="1"/>
          </p:nvPr>
        </p:nvSpPr>
        <p:spPr>
          <a:xfrm>
            <a:off x="7360920" y="5659428"/>
            <a:ext cx="4135120" cy="483383"/>
          </a:xfrm>
        </p:spPr>
        <p:txBody>
          <a:bodyPr anchor="t">
            <a:noAutofit/>
          </a:bodyPr>
          <a:lstStyle>
            <a:lvl1pPr algn="r">
              <a:defRPr sz="3600">
                <a:solidFill>
                  <a:schemeClr val="bg1"/>
                </a:solidFill>
              </a:defRPr>
            </a:lvl1pPr>
          </a:lstStyle>
          <a:p>
            <a:r>
              <a:rPr lang="en-GB" dirty="0" err="1"/>
              <a:t>www.tus.ie</a:t>
            </a:r>
            <a:endParaRPr lang="en-US" dirty="0"/>
          </a:p>
        </p:txBody>
      </p:sp>
      <p:pic>
        <p:nvPicPr>
          <p:cNvPr id="5" name="Picture 4" descr="A picture containing text, clipart&#10;&#10;Description automatically generated">
            <a:extLst>
              <a:ext uri="{FF2B5EF4-FFF2-40B4-BE49-F238E27FC236}">
                <a16:creationId xmlns:a16="http://schemas.microsoft.com/office/drawing/2014/main" id="{489DDCF4-9EA4-A947-A1EC-A896C1FDCE90}"/>
              </a:ext>
            </a:extLst>
          </p:cNvPr>
          <p:cNvPicPr>
            <a:picLocks noChangeAspect="1"/>
          </p:cNvPicPr>
          <p:nvPr userDrawn="1"/>
        </p:nvPicPr>
        <p:blipFill>
          <a:blip r:embed="rId3"/>
          <a:stretch>
            <a:fillRect/>
          </a:stretch>
        </p:blipFill>
        <p:spPr>
          <a:xfrm>
            <a:off x="767870" y="5470377"/>
            <a:ext cx="1940579" cy="780207"/>
          </a:xfrm>
          <a:prstGeom prst="rect">
            <a:avLst/>
          </a:prstGeom>
        </p:spPr>
      </p:pic>
      <p:sp>
        <p:nvSpPr>
          <p:cNvPr id="21" name="Content Placeholder 2">
            <a:extLst>
              <a:ext uri="{FF2B5EF4-FFF2-40B4-BE49-F238E27FC236}">
                <a16:creationId xmlns:a16="http://schemas.microsoft.com/office/drawing/2014/main" id="{52FE59F2-300F-524C-A6D3-512856B347F8}"/>
              </a:ext>
            </a:extLst>
          </p:cNvPr>
          <p:cNvSpPr>
            <a:spLocks noGrp="1"/>
          </p:cNvSpPr>
          <p:nvPr>
            <p:ph idx="10" hasCustomPrompt="1"/>
          </p:nvPr>
        </p:nvSpPr>
        <p:spPr>
          <a:xfrm>
            <a:off x="1738160" y="3389339"/>
            <a:ext cx="8715680" cy="927799"/>
          </a:xfrm>
        </p:spPr>
        <p:txBody>
          <a:bodyPr>
            <a:noAutofit/>
          </a:bodyPr>
          <a:lstStyle>
            <a:lvl1pPr marL="0" indent="0" algn="ctr">
              <a:lnSpc>
                <a:spcPct val="100000"/>
              </a:lnSpc>
              <a:buNone/>
              <a:defRPr sz="2400">
                <a:solidFill>
                  <a:schemeClr val="bg1"/>
                </a:solidFill>
              </a:defRPr>
            </a:lvl1pPr>
            <a:lvl2pPr marL="457200" indent="0" algn="ctr">
              <a:lnSpc>
                <a:spcPct val="100000"/>
              </a:lnSpc>
              <a:buNone/>
              <a:defRPr sz="2000">
                <a:solidFill>
                  <a:schemeClr val="bg1"/>
                </a:solidFill>
              </a:defRPr>
            </a:lvl2pPr>
            <a:lvl3pPr marL="914400" indent="0" algn="ctr">
              <a:lnSpc>
                <a:spcPct val="100000"/>
              </a:lnSpc>
              <a:buNone/>
              <a:defRPr sz="2000">
                <a:solidFill>
                  <a:schemeClr val="bg1"/>
                </a:solidFill>
              </a:defRPr>
            </a:lvl3pPr>
            <a:lvl4pPr marL="1371600" indent="0" algn="ctr">
              <a:lnSpc>
                <a:spcPct val="100000"/>
              </a:lnSpc>
              <a:buNone/>
              <a:defRPr sz="2000">
                <a:solidFill>
                  <a:schemeClr val="bg1"/>
                </a:solidFill>
              </a:defRPr>
            </a:lvl4pPr>
            <a:lvl5pPr marL="1828800" indent="0" algn="ctr">
              <a:lnSpc>
                <a:spcPct val="100000"/>
              </a:lnSpc>
              <a:buNone/>
              <a:defRPr sz="2000">
                <a:solidFill>
                  <a:schemeClr val="bg1"/>
                </a:solidFill>
              </a:defRPr>
            </a:lvl5pPr>
          </a:lstStyle>
          <a:p>
            <a:pPr lvl="0"/>
            <a:r>
              <a:rPr lang="en-GB" dirty="0"/>
              <a:t>Thank you!</a:t>
            </a:r>
          </a:p>
          <a:p>
            <a:pPr lvl="0"/>
            <a:r>
              <a:rPr lang="en-GB" dirty="0"/>
              <a:t>Click to edit Master text styles</a:t>
            </a:r>
            <a:endParaRPr lang="en-US" dirty="0"/>
          </a:p>
        </p:txBody>
      </p:sp>
    </p:spTree>
    <p:extLst>
      <p:ext uri="{BB962C8B-B14F-4D97-AF65-F5344CB8AC3E}">
        <p14:creationId xmlns:p14="http://schemas.microsoft.com/office/powerpoint/2010/main" val="165779246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772655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93E3BE-19FB-4C6E-B488-B4BC5CA490B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F1ED58E1-F417-42AC-B1B9-34CFDCC89EB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63ACE57C-46C6-4375-8168-0E4C69A726F9}"/>
              </a:ext>
            </a:extLst>
          </p:cNvPr>
          <p:cNvSpPr>
            <a:spLocks noGrp="1"/>
          </p:cNvSpPr>
          <p:nvPr>
            <p:ph type="dt" sz="half" idx="10"/>
          </p:nvPr>
        </p:nvSpPr>
        <p:spPr/>
        <p:txBody>
          <a:bodyPr/>
          <a:lstStyle/>
          <a:p>
            <a:fld id="{CDAB6B50-9AB3-442A-BD25-4FD2DD744B12}" type="datetimeFigureOut">
              <a:rPr lang="en-GB" smtClean="0"/>
              <a:t>23/09/2024</a:t>
            </a:fld>
            <a:endParaRPr lang="en-GB"/>
          </a:p>
        </p:txBody>
      </p:sp>
      <p:sp>
        <p:nvSpPr>
          <p:cNvPr id="5" name="Footer Placeholder 4">
            <a:extLst>
              <a:ext uri="{FF2B5EF4-FFF2-40B4-BE49-F238E27FC236}">
                <a16:creationId xmlns:a16="http://schemas.microsoft.com/office/drawing/2014/main" id="{0D1070E7-A800-4EA3-99F0-B11BB060C92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2F366908-75FE-4A2C-9BAA-C5D53E8A8BB6}"/>
              </a:ext>
            </a:extLst>
          </p:cNvPr>
          <p:cNvSpPr>
            <a:spLocks noGrp="1"/>
          </p:cNvSpPr>
          <p:nvPr>
            <p:ph type="sldNum" sz="quarter" idx="12"/>
          </p:nvPr>
        </p:nvSpPr>
        <p:spPr/>
        <p:txBody>
          <a:bodyPr/>
          <a:lstStyle/>
          <a:p>
            <a:fld id="{AEC29B34-F19B-4E45-AE41-9F2BE8783EA5}" type="slidenum">
              <a:rPr lang="en-GB" smtClean="0"/>
              <a:t>‹#›</a:t>
            </a:fld>
            <a:endParaRPr lang="en-GB"/>
          </a:p>
        </p:txBody>
      </p:sp>
    </p:spTree>
    <p:extLst>
      <p:ext uri="{BB962C8B-B14F-4D97-AF65-F5344CB8AC3E}">
        <p14:creationId xmlns:p14="http://schemas.microsoft.com/office/powerpoint/2010/main" val="34806528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CEDCED-1630-4AEA-99AE-0CC339058E85}"/>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A97C273A-F63A-4254-83AE-36F21CD4D144}"/>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CC707BBD-4639-4EBE-B16E-DD72CEA7A946}"/>
              </a:ext>
            </a:extLst>
          </p:cNvPr>
          <p:cNvSpPr>
            <a:spLocks noGrp="1"/>
          </p:cNvSpPr>
          <p:nvPr>
            <p:ph type="dt" sz="half" idx="10"/>
          </p:nvPr>
        </p:nvSpPr>
        <p:spPr/>
        <p:txBody>
          <a:bodyPr/>
          <a:lstStyle/>
          <a:p>
            <a:fld id="{CDAB6B50-9AB3-442A-BD25-4FD2DD744B12}" type="datetimeFigureOut">
              <a:rPr lang="en-GB" smtClean="0"/>
              <a:t>23/09/2024</a:t>
            </a:fld>
            <a:endParaRPr lang="en-GB"/>
          </a:p>
        </p:txBody>
      </p:sp>
      <p:sp>
        <p:nvSpPr>
          <p:cNvPr id="5" name="Footer Placeholder 4">
            <a:extLst>
              <a:ext uri="{FF2B5EF4-FFF2-40B4-BE49-F238E27FC236}">
                <a16:creationId xmlns:a16="http://schemas.microsoft.com/office/drawing/2014/main" id="{A7402111-9813-4B7F-B8FD-290C61D34CF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2C9E6E89-E392-4035-BA01-B1888D3092DB}"/>
              </a:ext>
            </a:extLst>
          </p:cNvPr>
          <p:cNvSpPr>
            <a:spLocks noGrp="1"/>
          </p:cNvSpPr>
          <p:nvPr>
            <p:ph type="sldNum" sz="quarter" idx="12"/>
          </p:nvPr>
        </p:nvSpPr>
        <p:spPr/>
        <p:txBody>
          <a:bodyPr/>
          <a:lstStyle/>
          <a:p>
            <a:fld id="{AEC29B34-F19B-4E45-AE41-9F2BE8783EA5}" type="slidenum">
              <a:rPr lang="en-GB" smtClean="0"/>
              <a:t>‹#›</a:t>
            </a:fld>
            <a:endParaRPr lang="en-GB"/>
          </a:p>
        </p:txBody>
      </p:sp>
    </p:spTree>
    <p:extLst>
      <p:ext uri="{BB962C8B-B14F-4D97-AF65-F5344CB8AC3E}">
        <p14:creationId xmlns:p14="http://schemas.microsoft.com/office/powerpoint/2010/main" val="227925155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C1E102-7400-4513-8D7C-15AE9FF3BE4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76628D54-6266-4D00-8A50-282A9CEFBB6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D1000579-DAFF-4BB9-929A-0877E9182E9C}"/>
              </a:ext>
            </a:extLst>
          </p:cNvPr>
          <p:cNvSpPr>
            <a:spLocks noGrp="1"/>
          </p:cNvSpPr>
          <p:nvPr>
            <p:ph type="dt" sz="half" idx="10"/>
          </p:nvPr>
        </p:nvSpPr>
        <p:spPr/>
        <p:txBody>
          <a:bodyPr/>
          <a:lstStyle/>
          <a:p>
            <a:fld id="{CDAB6B50-9AB3-442A-BD25-4FD2DD744B12}" type="datetimeFigureOut">
              <a:rPr lang="en-GB" smtClean="0"/>
              <a:t>23/09/2024</a:t>
            </a:fld>
            <a:endParaRPr lang="en-GB"/>
          </a:p>
        </p:txBody>
      </p:sp>
      <p:sp>
        <p:nvSpPr>
          <p:cNvPr id="5" name="Footer Placeholder 4">
            <a:extLst>
              <a:ext uri="{FF2B5EF4-FFF2-40B4-BE49-F238E27FC236}">
                <a16:creationId xmlns:a16="http://schemas.microsoft.com/office/drawing/2014/main" id="{A7ECCE4D-1E15-4069-AD27-C303981A6DE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ED2A090-846B-4930-A176-5DF7676F91A7}"/>
              </a:ext>
            </a:extLst>
          </p:cNvPr>
          <p:cNvSpPr>
            <a:spLocks noGrp="1"/>
          </p:cNvSpPr>
          <p:nvPr>
            <p:ph type="sldNum" sz="quarter" idx="12"/>
          </p:nvPr>
        </p:nvSpPr>
        <p:spPr/>
        <p:txBody>
          <a:bodyPr/>
          <a:lstStyle/>
          <a:p>
            <a:fld id="{AEC29B34-F19B-4E45-AE41-9F2BE8783EA5}" type="slidenum">
              <a:rPr lang="en-GB" smtClean="0"/>
              <a:t>‹#›</a:t>
            </a:fld>
            <a:endParaRPr lang="en-GB"/>
          </a:p>
        </p:txBody>
      </p:sp>
    </p:spTree>
    <p:extLst>
      <p:ext uri="{BB962C8B-B14F-4D97-AF65-F5344CB8AC3E}">
        <p14:creationId xmlns:p14="http://schemas.microsoft.com/office/powerpoint/2010/main" val="4711386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945C8D-4BE4-4F7B-A0C1-0BDAAD15FDB3}"/>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B85C1C18-E117-4C0B-A2F3-D6E31A45062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24669AF8-1F97-449A-AC48-BF828DA26EA9}"/>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77EAC34D-FE24-4018-AA4A-420DF006496B}"/>
              </a:ext>
            </a:extLst>
          </p:cNvPr>
          <p:cNvSpPr>
            <a:spLocks noGrp="1"/>
          </p:cNvSpPr>
          <p:nvPr>
            <p:ph type="dt" sz="half" idx="10"/>
          </p:nvPr>
        </p:nvSpPr>
        <p:spPr/>
        <p:txBody>
          <a:bodyPr/>
          <a:lstStyle/>
          <a:p>
            <a:fld id="{CDAB6B50-9AB3-442A-BD25-4FD2DD744B12}" type="datetimeFigureOut">
              <a:rPr lang="en-GB" smtClean="0"/>
              <a:t>23/09/2024</a:t>
            </a:fld>
            <a:endParaRPr lang="en-GB"/>
          </a:p>
        </p:txBody>
      </p:sp>
      <p:sp>
        <p:nvSpPr>
          <p:cNvPr id="6" name="Footer Placeholder 5">
            <a:extLst>
              <a:ext uri="{FF2B5EF4-FFF2-40B4-BE49-F238E27FC236}">
                <a16:creationId xmlns:a16="http://schemas.microsoft.com/office/drawing/2014/main" id="{E209EFD4-C240-4314-919E-F748BFF43F21}"/>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688B4C77-DF81-4571-BA96-2D75B6A8BF32}"/>
              </a:ext>
            </a:extLst>
          </p:cNvPr>
          <p:cNvSpPr>
            <a:spLocks noGrp="1"/>
          </p:cNvSpPr>
          <p:nvPr>
            <p:ph type="sldNum" sz="quarter" idx="12"/>
          </p:nvPr>
        </p:nvSpPr>
        <p:spPr/>
        <p:txBody>
          <a:bodyPr/>
          <a:lstStyle/>
          <a:p>
            <a:fld id="{AEC29B34-F19B-4E45-AE41-9F2BE8783EA5}" type="slidenum">
              <a:rPr lang="en-GB" smtClean="0"/>
              <a:t>‹#›</a:t>
            </a:fld>
            <a:endParaRPr lang="en-GB"/>
          </a:p>
        </p:txBody>
      </p:sp>
    </p:spTree>
    <p:extLst>
      <p:ext uri="{BB962C8B-B14F-4D97-AF65-F5344CB8AC3E}">
        <p14:creationId xmlns:p14="http://schemas.microsoft.com/office/powerpoint/2010/main" val="56655168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2DABA-CEB3-49D8-AEB8-2934F7CCF3C1}"/>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D3EC0CEC-BEFE-48E5-B710-15043E3D995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8776245-CD62-4712-BBF0-D94B85A90DE0}"/>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AED655B0-27EA-4410-A4FF-C3669FCA89A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134B836-A72C-4843-861A-9EAACA492326}"/>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9F4F84BB-A6CE-4350-92AB-82E3FF1CE349}"/>
              </a:ext>
            </a:extLst>
          </p:cNvPr>
          <p:cNvSpPr>
            <a:spLocks noGrp="1"/>
          </p:cNvSpPr>
          <p:nvPr>
            <p:ph type="dt" sz="half" idx="10"/>
          </p:nvPr>
        </p:nvSpPr>
        <p:spPr/>
        <p:txBody>
          <a:bodyPr/>
          <a:lstStyle/>
          <a:p>
            <a:fld id="{CDAB6B50-9AB3-442A-BD25-4FD2DD744B12}" type="datetimeFigureOut">
              <a:rPr lang="en-GB" smtClean="0"/>
              <a:t>23/09/2024</a:t>
            </a:fld>
            <a:endParaRPr lang="en-GB"/>
          </a:p>
        </p:txBody>
      </p:sp>
      <p:sp>
        <p:nvSpPr>
          <p:cNvPr id="8" name="Footer Placeholder 7">
            <a:extLst>
              <a:ext uri="{FF2B5EF4-FFF2-40B4-BE49-F238E27FC236}">
                <a16:creationId xmlns:a16="http://schemas.microsoft.com/office/drawing/2014/main" id="{B1B60113-D17C-490E-BDEE-FF485BE45B17}"/>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AE5BD071-1186-4B98-AB8D-142227D4699D}"/>
              </a:ext>
            </a:extLst>
          </p:cNvPr>
          <p:cNvSpPr>
            <a:spLocks noGrp="1"/>
          </p:cNvSpPr>
          <p:nvPr>
            <p:ph type="sldNum" sz="quarter" idx="12"/>
          </p:nvPr>
        </p:nvSpPr>
        <p:spPr/>
        <p:txBody>
          <a:bodyPr/>
          <a:lstStyle/>
          <a:p>
            <a:fld id="{AEC29B34-F19B-4E45-AE41-9F2BE8783EA5}" type="slidenum">
              <a:rPr lang="en-GB" smtClean="0"/>
              <a:t>‹#›</a:t>
            </a:fld>
            <a:endParaRPr lang="en-GB"/>
          </a:p>
        </p:txBody>
      </p:sp>
    </p:spTree>
    <p:extLst>
      <p:ext uri="{BB962C8B-B14F-4D97-AF65-F5344CB8AC3E}">
        <p14:creationId xmlns:p14="http://schemas.microsoft.com/office/powerpoint/2010/main" val="35127411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1_Title Slid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F1B22-8D3F-404F-9DD0-8BC41F3ED0D7}"/>
              </a:ext>
            </a:extLst>
          </p:cNvPr>
          <p:cNvSpPr>
            <a:spLocks noGrp="1"/>
          </p:cNvSpPr>
          <p:nvPr>
            <p:ph type="ctrTitle" hasCustomPrompt="1"/>
          </p:nvPr>
        </p:nvSpPr>
        <p:spPr>
          <a:xfrm>
            <a:off x="812800" y="1122363"/>
            <a:ext cx="8401684" cy="2387600"/>
          </a:xfrm>
        </p:spPr>
        <p:txBody>
          <a:bodyPr anchor="t"/>
          <a:lstStyle>
            <a:lvl1pPr algn="l">
              <a:defRPr sz="6000">
                <a:solidFill>
                  <a:schemeClr val="tx1"/>
                </a:solidFill>
              </a:defRPr>
            </a:lvl1pPr>
          </a:lstStyle>
          <a:p>
            <a:r>
              <a:rPr lang="en-GB" dirty="0"/>
              <a:t>Click to edit Presentation Title</a:t>
            </a:r>
            <a:endParaRPr lang="en-US" dirty="0"/>
          </a:p>
        </p:txBody>
      </p:sp>
      <p:sp>
        <p:nvSpPr>
          <p:cNvPr id="3" name="Subtitle 2">
            <a:extLst>
              <a:ext uri="{FF2B5EF4-FFF2-40B4-BE49-F238E27FC236}">
                <a16:creationId xmlns:a16="http://schemas.microsoft.com/office/drawing/2014/main" id="{7E10DA17-BAAF-2747-B8EB-9ADE136E7061}"/>
              </a:ext>
            </a:extLst>
          </p:cNvPr>
          <p:cNvSpPr>
            <a:spLocks noGrp="1"/>
          </p:cNvSpPr>
          <p:nvPr>
            <p:ph type="subTitle" idx="1" hasCustomPrompt="1"/>
          </p:nvPr>
        </p:nvSpPr>
        <p:spPr>
          <a:xfrm>
            <a:off x="812800" y="3602038"/>
            <a:ext cx="8401684" cy="1245535"/>
          </a:xfrm>
        </p:spPr>
        <p:txBody>
          <a:bodyPr/>
          <a:lstStyle>
            <a:lvl1pPr marL="0" indent="0" algn="l">
              <a:buNone/>
              <a:defRPr sz="24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Subheading - optional</a:t>
            </a:r>
            <a:endParaRPr lang="en-US" dirty="0"/>
          </a:p>
        </p:txBody>
      </p:sp>
      <p:grpSp>
        <p:nvGrpSpPr>
          <p:cNvPr id="8" name="Group 7">
            <a:extLst>
              <a:ext uri="{FF2B5EF4-FFF2-40B4-BE49-F238E27FC236}">
                <a16:creationId xmlns:a16="http://schemas.microsoft.com/office/drawing/2014/main" id="{116F3420-0307-3F49-B0C0-388C85B60E49}"/>
              </a:ext>
            </a:extLst>
          </p:cNvPr>
          <p:cNvGrpSpPr/>
          <p:nvPr userDrawn="1"/>
        </p:nvGrpSpPr>
        <p:grpSpPr>
          <a:xfrm>
            <a:off x="9212126" y="0"/>
            <a:ext cx="3183073" cy="6858000"/>
            <a:chOff x="9214484" y="5080"/>
            <a:chExt cx="3180715" cy="6852920"/>
          </a:xfrm>
        </p:grpSpPr>
        <p:pic>
          <p:nvPicPr>
            <p:cNvPr id="7" name="Picture 6" descr="A picture containing qr code&#10;&#10;Description automatically generated">
              <a:extLst>
                <a:ext uri="{FF2B5EF4-FFF2-40B4-BE49-F238E27FC236}">
                  <a16:creationId xmlns:a16="http://schemas.microsoft.com/office/drawing/2014/main" id="{37B94FE1-2DA1-5441-8E43-A3A1B38882FA}"/>
                </a:ext>
              </a:extLst>
            </p:cNvPr>
            <p:cNvPicPr>
              <a:picLocks noChangeAspect="1"/>
            </p:cNvPicPr>
            <p:nvPr userDrawn="1"/>
          </p:nvPicPr>
          <p:blipFill>
            <a:blip r:embed="rId2"/>
            <a:stretch>
              <a:fillRect/>
            </a:stretch>
          </p:blipFill>
          <p:spPr>
            <a:xfrm>
              <a:off x="9214484" y="3429000"/>
              <a:ext cx="2977515" cy="3429000"/>
            </a:xfrm>
            <a:prstGeom prst="rect">
              <a:avLst/>
            </a:prstGeom>
          </p:spPr>
        </p:pic>
        <p:pic>
          <p:nvPicPr>
            <p:cNvPr id="20" name="Picture 19" descr="A picture containing qr code&#10;&#10;Description automatically generated">
              <a:extLst>
                <a:ext uri="{FF2B5EF4-FFF2-40B4-BE49-F238E27FC236}">
                  <a16:creationId xmlns:a16="http://schemas.microsoft.com/office/drawing/2014/main" id="{49A5AA3C-7390-8745-B0D8-B630FAEEAE6A}"/>
                </a:ext>
              </a:extLst>
            </p:cNvPr>
            <p:cNvPicPr>
              <a:picLocks noChangeAspect="1"/>
            </p:cNvPicPr>
            <p:nvPr userDrawn="1"/>
          </p:nvPicPr>
          <p:blipFill>
            <a:blip r:embed="rId2"/>
            <a:stretch>
              <a:fillRect/>
            </a:stretch>
          </p:blipFill>
          <p:spPr>
            <a:xfrm>
              <a:off x="9417684" y="5080"/>
              <a:ext cx="2977515" cy="3429000"/>
            </a:xfrm>
            <a:prstGeom prst="rect">
              <a:avLst/>
            </a:prstGeom>
          </p:spPr>
        </p:pic>
      </p:grpSp>
      <p:pic>
        <p:nvPicPr>
          <p:cNvPr id="10" name="Picture 9" descr="A picture containing shape&#10;&#10;Description automatically generated">
            <a:extLst>
              <a:ext uri="{FF2B5EF4-FFF2-40B4-BE49-F238E27FC236}">
                <a16:creationId xmlns:a16="http://schemas.microsoft.com/office/drawing/2014/main" id="{22036045-C79C-3F48-9150-734AD61FF1B4}"/>
              </a:ext>
            </a:extLst>
          </p:cNvPr>
          <p:cNvPicPr>
            <a:picLocks noChangeAspect="1"/>
          </p:cNvPicPr>
          <p:nvPr userDrawn="1"/>
        </p:nvPicPr>
        <p:blipFill>
          <a:blip r:embed="rId3"/>
          <a:stretch>
            <a:fillRect/>
          </a:stretch>
        </p:blipFill>
        <p:spPr>
          <a:xfrm>
            <a:off x="812800" y="5289867"/>
            <a:ext cx="2217492" cy="891539"/>
          </a:xfrm>
          <a:prstGeom prst="rect">
            <a:avLst/>
          </a:prstGeom>
        </p:spPr>
      </p:pic>
      <p:sp>
        <p:nvSpPr>
          <p:cNvPr id="9" name="Footer Placeholder 4">
            <a:extLst>
              <a:ext uri="{FF2B5EF4-FFF2-40B4-BE49-F238E27FC236}">
                <a16:creationId xmlns:a16="http://schemas.microsoft.com/office/drawing/2014/main" id="{4F2367E9-550C-45E6-A27D-2DA8BEA7BE3A}"/>
              </a:ext>
            </a:extLst>
          </p:cNvPr>
          <p:cNvSpPr>
            <a:spLocks noGrp="1"/>
          </p:cNvSpPr>
          <p:nvPr>
            <p:ph type="ftr" sz="quarter" idx="3"/>
          </p:nvPr>
        </p:nvSpPr>
        <p:spPr>
          <a:xfrm>
            <a:off x="672160" y="6356349"/>
            <a:ext cx="4114800" cy="365125"/>
          </a:xfrm>
          <a:prstGeom prst="rect">
            <a:avLst/>
          </a:prstGeom>
        </p:spPr>
        <p:txBody>
          <a:bodyPr vert="horz" lIns="0" tIns="45720" rIns="91440" bIns="45720" rtlCol="0" anchor="ctr"/>
          <a:lstStyle>
            <a:lvl1pPr algn="l">
              <a:defRPr sz="1200">
                <a:solidFill>
                  <a:schemeClr val="tx1"/>
                </a:solidFill>
                <a:latin typeface="Arial" panose="020B0604020202020204" pitchFamily="34" charset="0"/>
                <a:cs typeface="Arial" panose="020B0604020202020204" pitchFamily="34" charset="0"/>
              </a:defRPr>
            </a:lvl1pPr>
          </a:lstStyle>
          <a:p>
            <a:fld id="{B7432813-06BC-C841-9E95-BAE7A3984933}" type="slidenum">
              <a:rPr lang="en-US" b="1" smtClean="0"/>
              <a:pPr/>
              <a:t>‹#›</a:t>
            </a:fld>
            <a:endParaRPr lang="en-US" dirty="0"/>
          </a:p>
        </p:txBody>
      </p:sp>
    </p:spTree>
    <p:extLst>
      <p:ext uri="{BB962C8B-B14F-4D97-AF65-F5344CB8AC3E}">
        <p14:creationId xmlns:p14="http://schemas.microsoft.com/office/powerpoint/2010/main" val="271827525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C05D1E-3DDE-4322-9CB5-E1BD6403E698}"/>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F95409BF-BB5F-4FEF-825E-AAC5C09D9FB9}"/>
              </a:ext>
            </a:extLst>
          </p:cNvPr>
          <p:cNvSpPr>
            <a:spLocks noGrp="1"/>
          </p:cNvSpPr>
          <p:nvPr>
            <p:ph type="dt" sz="half" idx="10"/>
          </p:nvPr>
        </p:nvSpPr>
        <p:spPr/>
        <p:txBody>
          <a:bodyPr/>
          <a:lstStyle/>
          <a:p>
            <a:fld id="{CDAB6B50-9AB3-442A-BD25-4FD2DD744B12}" type="datetimeFigureOut">
              <a:rPr lang="en-GB" smtClean="0"/>
              <a:t>23/09/2024</a:t>
            </a:fld>
            <a:endParaRPr lang="en-GB"/>
          </a:p>
        </p:txBody>
      </p:sp>
      <p:sp>
        <p:nvSpPr>
          <p:cNvPr id="4" name="Footer Placeholder 3">
            <a:extLst>
              <a:ext uri="{FF2B5EF4-FFF2-40B4-BE49-F238E27FC236}">
                <a16:creationId xmlns:a16="http://schemas.microsoft.com/office/drawing/2014/main" id="{A176BBB0-E52E-422C-97AD-3AA6C12D2CCC}"/>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F3218BEB-36B9-4161-B958-D98825C819E6}"/>
              </a:ext>
            </a:extLst>
          </p:cNvPr>
          <p:cNvSpPr>
            <a:spLocks noGrp="1"/>
          </p:cNvSpPr>
          <p:nvPr>
            <p:ph type="sldNum" sz="quarter" idx="12"/>
          </p:nvPr>
        </p:nvSpPr>
        <p:spPr/>
        <p:txBody>
          <a:bodyPr/>
          <a:lstStyle/>
          <a:p>
            <a:fld id="{AEC29B34-F19B-4E45-AE41-9F2BE8783EA5}" type="slidenum">
              <a:rPr lang="en-GB" smtClean="0"/>
              <a:t>‹#›</a:t>
            </a:fld>
            <a:endParaRPr lang="en-GB"/>
          </a:p>
        </p:txBody>
      </p:sp>
    </p:spTree>
    <p:extLst>
      <p:ext uri="{BB962C8B-B14F-4D97-AF65-F5344CB8AC3E}">
        <p14:creationId xmlns:p14="http://schemas.microsoft.com/office/powerpoint/2010/main" val="309836495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895212C-7AFE-4982-902A-1463A830C8D8}"/>
              </a:ext>
            </a:extLst>
          </p:cNvPr>
          <p:cNvSpPr>
            <a:spLocks noGrp="1"/>
          </p:cNvSpPr>
          <p:nvPr>
            <p:ph type="dt" sz="half" idx="10"/>
          </p:nvPr>
        </p:nvSpPr>
        <p:spPr/>
        <p:txBody>
          <a:bodyPr/>
          <a:lstStyle/>
          <a:p>
            <a:fld id="{CDAB6B50-9AB3-442A-BD25-4FD2DD744B12}" type="datetimeFigureOut">
              <a:rPr lang="en-GB" smtClean="0"/>
              <a:t>23/09/2024</a:t>
            </a:fld>
            <a:endParaRPr lang="en-GB"/>
          </a:p>
        </p:txBody>
      </p:sp>
      <p:sp>
        <p:nvSpPr>
          <p:cNvPr id="3" name="Footer Placeholder 2">
            <a:extLst>
              <a:ext uri="{FF2B5EF4-FFF2-40B4-BE49-F238E27FC236}">
                <a16:creationId xmlns:a16="http://schemas.microsoft.com/office/drawing/2014/main" id="{DB7739B5-8EE1-47F8-8AB3-66297700E64B}"/>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9C1596DC-EECD-4836-B48C-9A468EF3FEED}"/>
              </a:ext>
            </a:extLst>
          </p:cNvPr>
          <p:cNvSpPr>
            <a:spLocks noGrp="1"/>
          </p:cNvSpPr>
          <p:nvPr>
            <p:ph type="sldNum" sz="quarter" idx="12"/>
          </p:nvPr>
        </p:nvSpPr>
        <p:spPr/>
        <p:txBody>
          <a:bodyPr/>
          <a:lstStyle/>
          <a:p>
            <a:fld id="{AEC29B34-F19B-4E45-AE41-9F2BE8783EA5}" type="slidenum">
              <a:rPr lang="en-GB" smtClean="0"/>
              <a:t>‹#›</a:t>
            </a:fld>
            <a:endParaRPr lang="en-GB"/>
          </a:p>
        </p:txBody>
      </p:sp>
    </p:spTree>
    <p:extLst>
      <p:ext uri="{BB962C8B-B14F-4D97-AF65-F5344CB8AC3E}">
        <p14:creationId xmlns:p14="http://schemas.microsoft.com/office/powerpoint/2010/main" val="176994801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F1574-44F4-47CD-A6B5-A0917ED7950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7EE6D302-D7BB-4D38-98A8-7DCFE176BCF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C9AA57A9-3962-4EF2-A449-A5859D669C6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574C170-E936-4B2D-9562-871970053557}"/>
              </a:ext>
            </a:extLst>
          </p:cNvPr>
          <p:cNvSpPr>
            <a:spLocks noGrp="1"/>
          </p:cNvSpPr>
          <p:nvPr>
            <p:ph type="dt" sz="half" idx="10"/>
          </p:nvPr>
        </p:nvSpPr>
        <p:spPr/>
        <p:txBody>
          <a:bodyPr/>
          <a:lstStyle/>
          <a:p>
            <a:fld id="{CDAB6B50-9AB3-442A-BD25-4FD2DD744B12}" type="datetimeFigureOut">
              <a:rPr lang="en-GB" smtClean="0"/>
              <a:t>23/09/2024</a:t>
            </a:fld>
            <a:endParaRPr lang="en-GB"/>
          </a:p>
        </p:txBody>
      </p:sp>
      <p:sp>
        <p:nvSpPr>
          <p:cNvPr id="6" name="Footer Placeholder 5">
            <a:extLst>
              <a:ext uri="{FF2B5EF4-FFF2-40B4-BE49-F238E27FC236}">
                <a16:creationId xmlns:a16="http://schemas.microsoft.com/office/drawing/2014/main" id="{6676A834-5DBB-428E-8B4D-BC660D5A6521}"/>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98F9D479-3571-4CED-AC85-5428941E2CED}"/>
              </a:ext>
            </a:extLst>
          </p:cNvPr>
          <p:cNvSpPr>
            <a:spLocks noGrp="1"/>
          </p:cNvSpPr>
          <p:nvPr>
            <p:ph type="sldNum" sz="quarter" idx="12"/>
          </p:nvPr>
        </p:nvSpPr>
        <p:spPr/>
        <p:txBody>
          <a:bodyPr/>
          <a:lstStyle/>
          <a:p>
            <a:fld id="{AEC29B34-F19B-4E45-AE41-9F2BE8783EA5}" type="slidenum">
              <a:rPr lang="en-GB" smtClean="0"/>
              <a:t>‹#›</a:t>
            </a:fld>
            <a:endParaRPr lang="en-GB"/>
          </a:p>
        </p:txBody>
      </p:sp>
    </p:spTree>
    <p:extLst>
      <p:ext uri="{BB962C8B-B14F-4D97-AF65-F5344CB8AC3E}">
        <p14:creationId xmlns:p14="http://schemas.microsoft.com/office/powerpoint/2010/main" val="357142243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939D23-C09F-4382-B129-2BAF73BB4FA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C8CC1C72-2783-40D4-B7BD-5936E1F1566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6C5E4174-4FA8-4BA6-B2A3-C22B83A7F84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DB341A9-39EC-4EAE-98BD-7D0EFC37D004}"/>
              </a:ext>
            </a:extLst>
          </p:cNvPr>
          <p:cNvSpPr>
            <a:spLocks noGrp="1"/>
          </p:cNvSpPr>
          <p:nvPr>
            <p:ph type="dt" sz="half" idx="10"/>
          </p:nvPr>
        </p:nvSpPr>
        <p:spPr/>
        <p:txBody>
          <a:bodyPr/>
          <a:lstStyle/>
          <a:p>
            <a:fld id="{CDAB6B50-9AB3-442A-BD25-4FD2DD744B12}" type="datetimeFigureOut">
              <a:rPr lang="en-GB" smtClean="0"/>
              <a:t>23/09/2024</a:t>
            </a:fld>
            <a:endParaRPr lang="en-GB"/>
          </a:p>
        </p:txBody>
      </p:sp>
      <p:sp>
        <p:nvSpPr>
          <p:cNvPr id="6" name="Footer Placeholder 5">
            <a:extLst>
              <a:ext uri="{FF2B5EF4-FFF2-40B4-BE49-F238E27FC236}">
                <a16:creationId xmlns:a16="http://schemas.microsoft.com/office/drawing/2014/main" id="{2851C1C9-F84D-4C0E-BA7C-A7EAB28F52A4}"/>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533ABF91-EAD0-4F8B-BF7F-982184C7BAB2}"/>
              </a:ext>
            </a:extLst>
          </p:cNvPr>
          <p:cNvSpPr>
            <a:spLocks noGrp="1"/>
          </p:cNvSpPr>
          <p:nvPr>
            <p:ph type="sldNum" sz="quarter" idx="12"/>
          </p:nvPr>
        </p:nvSpPr>
        <p:spPr/>
        <p:txBody>
          <a:bodyPr/>
          <a:lstStyle/>
          <a:p>
            <a:fld id="{AEC29B34-F19B-4E45-AE41-9F2BE8783EA5}" type="slidenum">
              <a:rPr lang="en-GB" smtClean="0"/>
              <a:t>‹#›</a:t>
            </a:fld>
            <a:endParaRPr lang="en-GB"/>
          </a:p>
        </p:txBody>
      </p:sp>
    </p:spTree>
    <p:extLst>
      <p:ext uri="{BB962C8B-B14F-4D97-AF65-F5344CB8AC3E}">
        <p14:creationId xmlns:p14="http://schemas.microsoft.com/office/powerpoint/2010/main" val="151600055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2FD29D-31B0-451D-8EDA-62130C59F70E}"/>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738DD817-7039-4091-BA32-085D549CE24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CC32CB5F-A255-4247-B04C-044426363C2D}"/>
              </a:ext>
            </a:extLst>
          </p:cNvPr>
          <p:cNvSpPr>
            <a:spLocks noGrp="1"/>
          </p:cNvSpPr>
          <p:nvPr>
            <p:ph type="dt" sz="half" idx="10"/>
          </p:nvPr>
        </p:nvSpPr>
        <p:spPr/>
        <p:txBody>
          <a:bodyPr/>
          <a:lstStyle/>
          <a:p>
            <a:fld id="{CDAB6B50-9AB3-442A-BD25-4FD2DD744B12}" type="datetimeFigureOut">
              <a:rPr lang="en-GB" smtClean="0"/>
              <a:t>23/09/2024</a:t>
            </a:fld>
            <a:endParaRPr lang="en-GB"/>
          </a:p>
        </p:txBody>
      </p:sp>
      <p:sp>
        <p:nvSpPr>
          <p:cNvPr id="5" name="Footer Placeholder 4">
            <a:extLst>
              <a:ext uri="{FF2B5EF4-FFF2-40B4-BE49-F238E27FC236}">
                <a16:creationId xmlns:a16="http://schemas.microsoft.com/office/drawing/2014/main" id="{6EC03783-4AC5-4BDE-AA1F-97A495F7B39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28CFBA9-6D63-4706-A75D-F9C4932BC58B}"/>
              </a:ext>
            </a:extLst>
          </p:cNvPr>
          <p:cNvSpPr>
            <a:spLocks noGrp="1"/>
          </p:cNvSpPr>
          <p:nvPr>
            <p:ph type="sldNum" sz="quarter" idx="12"/>
          </p:nvPr>
        </p:nvSpPr>
        <p:spPr/>
        <p:txBody>
          <a:bodyPr/>
          <a:lstStyle/>
          <a:p>
            <a:fld id="{AEC29B34-F19B-4E45-AE41-9F2BE8783EA5}" type="slidenum">
              <a:rPr lang="en-GB" smtClean="0"/>
              <a:t>‹#›</a:t>
            </a:fld>
            <a:endParaRPr lang="en-GB"/>
          </a:p>
        </p:txBody>
      </p:sp>
    </p:spTree>
    <p:extLst>
      <p:ext uri="{BB962C8B-B14F-4D97-AF65-F5344CB8AC3E}">
        <p14:creationId xmlns:p14="http://schemas.microsoft.com/office/powerpoint/2010/main" val="129114814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F445352-3584-4B8D-9FBA-21C72D062C9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3CA2F6C9-A7CB-48F0-B522-6E9DDC921DD5}"/>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CD85965F-AB75-4736-BDF7-7436420FDD26}"/>
              </a:ext>
            </a:extLst>
          </p:cNvPr>
          <p:cNvSpPr>
            <a:spLocks noGrp="1"/>
          </p:cNvSpPr>
          <p:nvPr>
            <p:ph type="dt" sz="half" idx="10"/>
          </p:nvPr>
        </p:nvSpPr>
        <p:spPr/>
        <p:txBody>
          <a:bodyPr/>
          <a:lstStyle/>
          <a:p>
            <a:fld id="{CDAB6B50-9AB3-442A-BD25-4FD2DD744B12}" type="datetimeFigureOut">
              <a:rPr lang="en-GB" smtClean="0"/>
              <a:t>23/09/2024</a:t>
            </a:fld>
            <a:endParaRPr lang="en-GB"/>
          </a:p>
        </p:txBody>
      </p:sp>
      <p:sp>
        <p:nvSpPr>
          <p:cNvPr id="5" name="Footer Placeholder 4">
            <a:extLst>
              <a:ext uri="{FF2B5EF4-FFF2-40B4-BE49-F238E27FC236}">
                <a16:creationId xmlns:a16="http://schemas.microsoft.com/office/drawing/2014/main" id="{90EEE2CE-B3E6-420A-AF10-320D4A6EAAB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9CDF9DB-A827-43CD-B8F0-3482AC87C825}"/>
              </a:ext>
            </a:extLst>
          </p:cNvPr>
          <p:cNvSpPr>
            <a:spLocks noGrp="1"/>
          </p:cNvSpPr>
          <p:nvPr>
            <p:ph type="sldNum" sz="quarter" idx="12"/>
          </p:nvPr>
        </p:nvSpPr>
        <p:spPr/>
        <p:txBody>
          <a:bodyPr/>
          <a:lstStyle/>
          <a:p>
            <a:fld id="{AEC29B34-F19B-4E45-AE41-9F2BE8783EA5}" type="slidenum">
              <a:rPr lang="en-GB" smtClean="0"/>
              <a:t>‹#›</a:t>
            </a:fld>
            <a:endParaRPr lang="en-GB"/>
          </a:p>
        </p:txBody>
      </p:sp>
    </p:spTree>
    <p:extLst>
      <p:ext uri="{BB962C8B-B14F-4D97-AF65-F5344CB8AC3E}">
        <p14:creationId xmlns:p14="http://schemas.microsoft.com/office/powerpoint/2010/main" val="22321006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rgbClr val="80E0A7"/>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F1B22-8D3F-404F-9DD0-8BC41F3ED0D7}"/>
              </a:ext>
            </a:extLst>
          </p:cNvPr>
          <p:cNvSpPr>
            <a:spLocks noGrp="1"/>
          </p:cNvSpPr>
          <p:nvPr>
            <p:ph type="ctrTitle" hasCustomPrompt="1"/>
          </p:nvPr>
        </p:nvSpPr>
        <p:spPr>
          <a:xfrm>
            <a:off x="812800" y="1122363"/>
            <a:ext cx="7985760" cy="2387600"/>
          </a:xfrm>
        </p:spPr>
        <p:txBody>
          <a:bodyPr anchor="t">
            <a:normAutofit/>
          </a:bodyPr>
          <a:lstStyle>
            <a:lvl1pPr algn="l">
              <a:defRPr sz="4800">
                <a:solidFill>
                  <a:schemeClr val="tx1"/>
                </a:solidFill>
              </a:defRPr>
            </a:lvl1pPr>
          </a:lstStyle>
          <a:p>
            <a:r>
              <a:rPr lang="en-GB" dirty="0"/>
              <a:t>Click to edit </a:t>
            </a:r>
            <a:br>
              <a:rPr lang="en-GB" dirty="0"/>
            </a:br>
            <a:r>
              <a:rPr lang="en-GB" dirty="0"/>
              <a:t>Chapter Divider</a:t>
            </a:r>
            <a:endParaRPr lang="en-US" dirty="0"/>
          </a:p>
        </p:txBody>
      </p:sp>
      <p:grpSp>
        <p:nvGrpSpPr>
          <p:cNvPr id="4" name="Group 3">
            <a:extLst>
              <a:ext uri="{FF2B5EF4-FFF2-40B4-BE49-F238E27FC236}">
                <a16:creationId xmlns:a16="http://schemas.microsoft.com/office/drawing/2014/main" id="{7707C054-6C21-3845-9B4F-6A543B8C4B12}"/>
              </a:ext>
            </a:extLst>
          </p:cNvPr>
          <p:cNvGrpSpPr/>
          <p:nvPr userDrawn="1"/>
        </p:nvGrpSpPr>
        <p:grpSpPr>
          <a:xfrm rot="10800000">
            <a:off x="812800" y="3119118"/>
            <a:ext cx="1152000" cy="206401"/>
            <a:chOff x="651840" y="6045198"/>
            <a:chExt cx="1152000" cy="206401"/>
          </a:xfrm>
        </p:grpSpPr>
        <p:sp>
          <p:nvSpPr>
            <p:cNvPr id="9" name="Rectangle 8">
              <a:extLst>
                <a:ext uri="{FF2B5EF4-FFF2-40B4-BE49-F238E27FC236}">
                  <a16:creationId xmlns:a16="http://schemas.microsoft.com/office/drawing/2014/main" id="{892888E3-21CA-D24E-9D7D-8EAB4C652B26}"/>
                </a:ext>
              </a:extLst>
            </p:cNvPr>
            <p:cNvSpPr>
              <a:spLocks/>
            </p:cNvSpPr>
            <p:nvPr userDrawn="1"/>
          </p:nvSpPr>
          <p:spPr>
            <a:xfrm>
              <a:off x="651840" y="6045198"/>
              <a:ext cx="720000" cy="108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8DCB76DA-A9B3-0D46-9015-D7CFEB670060}"/>
                </a:ext>
              </a:extLst>
            </p:cNvPr>
            <p:cNvSpPr/>
            <p:nvPr userDrawn="1"/>
          </p:nvSpPr>
          <p:spPr>
            <a:xfrm>
              <a:off x="1371840" y="6143599"/>
              <a:ext cx="432000" cy="108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12" name="Picture 11" descr="A picture containing light&#10;&#10;Description automatically generated">
            <a:extLst>
              <a:ext uri="{FF2B5EF4-FFF2-40B4-BE49-F238E27FC236}">
                <a16:creationId xmlns:a16="http://schemas.microsoft.com/office/drawing/2014/main" id="{576EF6A5-8F93-644C-A7B7-2F4E0C2FE6FE}"/>
              </a:ext>
            </a:extLst>
          </p:cNvPr>
          <p:cNvPicPr>
            <a:picLocks noChangeAspect="1"/>
          </p:cNvPicPr>
          <p:nvPr userDrawn="1"/>
        </p:nvPicPr>
        <p:blipFill>
          <a:blip r:embed="rId2"/>
          <a:stretch>
            <a:fillRect/>
          </a:stretch>
        </p:blipFill>
        <p:spPr>
          <a:xfrm>
            <a:off x="9177346" y="0"/>
            <a:ext cx="3038094" cy="6858000"/>
          </a:xfrm>
          <a:prstGeom prst="rect">
            <a:avLst/>
          </a:prstGeom>
        </p:spPr>
      </p:pic>
      <p:sp>
        <p:nvSpPr>
          <p:cNvPr id="10" name="Content Placeholder 2">
            <a:extLst>
              <a:ext uri="{FF2B5EF4-FFF2-40B4-BE49-F238E27FC236}">
                <a16:creationId xmlns:a16="http://schemas.microsoft.com/office/drawing/2014/main" id="{87752CDC-5110-CE4E-954B-7EDCB7C6F642}"/>
              </a:ext>
            </a:extLst>
          </p:cNvPr>
          <p:cNvSpPr>
            <a:spLocks noGrp="1"/>
          </p:cNvSpPr>
          <p:nvPr>
            <p:ph idx="1" hasCustomPrompt="1"/>
          </p:nvPr>
        </p:nvSpPr>
        <p:spPr>
          <a:xfrm>
            <a:off x="812800" y="3608363"/>
            <a:ext cx="8364546" cy="2220835"/>
          </a:xfrm>
        </p:spPr>
        <p:txBody>
          <a:bodyPr>
            <a:normAutofit/>
          </a:bodyPr>
          <a:lstStyle>
            <a:lvl1pPr marL="0" indent="0">
              <a:lnSpc>
                <a:spcPct val="100000"/>
              </a:lnSpc>
              <a:buNone/>
              <a:defRPr sz="2000"/>
            </a:lvl1pPr>
            <a:lvl2pPr marL="457200" indent="0">
              <a:lnSpc>
                <a:spcPct val="100000"/>
              </a:lnSpc>
              <a:buNone/>
              <a:defRPr sz="2000"/>
            </a:lvl2pPr>
            <a:lvl3pPr marL="914400" indent="0">
              <a:lnSpc>
                <a:spcPct val="100000"/>
              </a:lnSpc>
              <a:buNone/>
              <a:defRPr sz="2000"/>
            </a:lvl3pPr>
            <a:lvl4pPr marL="1371600" indent="0">
              <a:lnSpc>
                <a:spcPct val="100000"/>
              </a:lnSpc>
              <a:buNone/>
              <a:defRPr sz="2000"/>
            </a:lvl4pPr>
            <a:lvl5pPr marL="1828800" indent="0">
              <a:lnSpc>
                <a:spcPct val="100000"/>
              </a:lnSpc>
              <a:buNone/>
              <a:defRPr sz="2000"/>
            </a:lvl5pPr>
          </a:lstStyle>
          <a:p>
            <a:pPr lvl="0"/>
            <a:r>
              <a:rPr lang="en-GB" dirty="0"/>
              <a:t>Click to edit Intro Paragraph</a:t>
            </a:r>
            <a:endParaRPr lang="en-US" dirty="0"/>
          </a:p>
        </p:txBody>
      </p:sp>
    </p:spTree>
    <p:extLst>
      <p:ext uri="{BB962C8B-B14F-4D97-AF65-F5344CB8AC3E}">
        <p14:creationId xmlns:p14="http://schemas.microsoft.com/office/powerpoint/2010/main" val="21660788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Title Slide">
    <p:bg>
      <p:bgPr>
        <a:solidFill>
          <a:schemeClr val="bg1"/>
        </a:solidFill>
        <a:effectLst/>
      </p:bgPr>
    </p:bg>
    <p:spTree>
      <p:nvGrpSpPr>
        <p:cNvPr id="1" name=""/>
        <p:cNvGrpSpPr/>
        <p:nvPr/>
      </p:nvGrpSpPr>
      <p:grpSpPr>
        <a:xfrm>
          <a:off x="0" y="0"/>
          <a:ext cx="0" cy="0"/>
          <a:chOff x="0" y="0"/>
          <a:chExt cx="0" cy="0"/>
        </a:xfrm>
      </p:grpSpPr>
      <p:pic>
        <p:nvPicPr>
          <p:cNvPr id="12" name="Picture 11" descr="A picture containing light&#10;&#10;Description automatically generated">
            <a:extLst>
              <a:ext uri="{FF2B5EF4-FFF2-40B4-BE49-F238E27FC236}">
                <a16:creationId xmlns:a16="http://schemas.microsoft.com/office/drawing/2014/main" id="{576EF6A5-8F93-644C-A7B7-2F4E0C2FE6FE}"/>
              </a:ext>
            </a:extLst>
          </p:cNvPr>
          <p:cNvPicPr>
            <a:picLocks noChangeAspect="1"/>
          </p:cNvPicPr>
          <p:nvPr userDrawn="1"/>
        </p:nvPicPr>
        <p:blipFill>
          <a:blip r:embed="rId2"/>
          <a:stretch>
            <a:fillRect/>
          </a:stretch>
        </p:blipFill>
        <p:spPr>
          <a:xfrm>
            <a:off x="9177346" y="0"/>
            <a:ext cx="3038094" cy="6858000"/>
          </a:xfrm>
          <a:prstGeom prst="rect">
            <a:avLst/>
          </a:prstGeom>
        </p:spPr>
      </p:pic>
      <p:sp>
        <p:nvSpPr>
          <p:cNvPr id="8" name="Title 1">
            <a:extLst>
              <a:ext uri="{FF2B5EF4-FFF2-40B4-BE49-F238E27FC236}">
                <a16:creationId xmlns:a16="http://schemas.microsoft.com/office/drawing/2014/main" id="{E8713C64-F576-3347-B803-3F3D3FA73F2F}"/>
              </a:ext>
            </a:extLst>
          </p:cNvPr>
          <p:cNvSpPr>
            <a:spLocks noGrp="1"/>
          </p:cNvSpPr>
          <p:nvPr>
            <p:ph type="title" hasCustomPrompt="1"/>
          </p:nvPr>
        </p:nvSpPr>
        <p:spPr>
          <a:xfrm>
            <a:off x="672160" y="708562"/>
            <a:ext cx="8505186" cy="1117063"/>
          </a:xfrm>
        </p:spPr>
        <p:txBody>
          <a:bodyPr anchor="t">
            <a:normAutofit/>
          </a:bodyPr>
          <a:lstStyle>
            <a:lvl1pPr>
              <a:defRPr sz="2800"/>
            </a:lvl1pPr>
          </a:lstStyle>
          <a:p>
            <a:r>
              <a:rPr lang="en-GB" dirty="0"/>
              <a:t>Slide Heading</a:t>
            </a:r>
            <a:endParaRPr lang="en-US" dirty="0"/>
          </a:p>
        </p:txBody>
      </p:sp>
      <p:sp>
        <p:nvSpPr>
          <p:cNvPr id="10" name="Content Placeholder 2">
            <a:extLst>
              <a:ext uri="{FF2B5EF4-FFF2-40B4-BE49-F238E27FC236}">
                <a16:creationId xmlns:a16="http://schemas.microsoft.com/office/drawing/2014/main" id="{9CAD1FBC-C452-A841-BE81-9BFE70460865}"/>
              </a:ext>
            </a:extLst>
          </p:cNvPr>
          <p:cNvSpPr>
            <a:spLocks noGrp="1"/>
          </p:cNvSpPr>
          <p:nvPr>
            <p:ph idx="1"/>
          </p:nvPr>
        </p:nvSpPr>
        <p:spPr>
          <a:xfrm>
            <a:off x="672160" y="1825625"/>
            <a:ext cx="8505186" cy="4003574"/>
          </a:xfrm>
        </p:spPr>
        <p:txBody>
          <a:bodyPr>
            <a:normAutofit/>
          </a:bodyPr>
          <a:lstStyle>
            <a:lvl1pPr>
              <a:lnSpc>
                <a:spcPct val="100000"/>
              </a:lnSpc>
              <a:defRPr sz="2000"/>
            </a:lvl1pPr>
            <a:lvl2pPr>
              <a:lnSpc>
                <a:spcPct val="100000"/>
              </a:lnSpc>
              <a:defRPr sz="2000"/>
            </a:lvl2pPr>
            <a:lvl3pPr>
              <a:lnSpc>
                <a:spcPct val="100000"/>
              </a:lnSpc>
              <a:defRPr sz="2000"/>
            </a:lvl3pPr>
            <a:lvl4pPr>
              <a:lnSpc>
                <a:spcPct val="100000"/>
              </a:lnSpc>
              <a:defRPr sz="2000"/>
            </a:lvl4pPr>
            <a:lvl5pPr>
              <a:lnSpc>
                <a:spcPct val="100000"/>
              </a:lnSpc>
              <a:defRPr sz="200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5" name="Footer Placeholder 4">
            <a:extLst>
              <a:ext uri="{FF2B5EF4-FFF2-40B4-BE49-F238E27FC236}">
                <a16:creationId xmlns:a16="http://schemas.microsoft.com/office/drawing/2014/main" id="{04AC8950-9F87-48E7-99E2-843B0919D08C}"/>
              </a:ext>
            </a:extLst>
          </p:cNvPr>
          <p:cNvSpPr>
            <a:spLocks noGrp="1"/>
          </p:cNvSpPr>
          <p:nvPr>
            <p:ph type="ftr" sz="quarter" idx="3"/>
          </p:nvPr>
        </p:nvSpPr>
        <p:spPr>
          <a:xfrm>
            <a:off x="672160" y="6356349"/>
            <a:ext cx="4114800" cy="365125"/>
          </a:xfrm>
          <a:prstGeom prst="rect">
            <a:avLst/>
          </a:prstGeom>
        </p:spPr>
        <p:txBody>
          <a:bodyPr vert="horz" lIns="0" tIns="45720" rIns="91440" bIns="45720" rtlCol="0" anchor="ctr"/>
          <a:lstStyle>
            <a:lvl1pPr algn="l">
              <a:defRPr sz="1200">
                <a:solidFill>
                  <a:schemeClr val="tx1"/>
                </a:solidFill>
                <a:latin typeface="Arial" panose="020B0604020202020204" pitchFamily="34" charset="0"/>
                <a:cs typeface="Arial" panose="020B0604020202020204" pitchFamily="34" charset="0"/>
              </a:defRPr>
            </a:lvl1pPr>
          </a:lstStyle>
          <a:p>
            <a:fld id="{B7432813-06BC-C841-9E95-BAE7A3984933}" type="slidenum">
              <a:rPr lang="en-US" b="1" smtClean="0"/>
              <a:pPr/>
              <a:t>‹#›</a:t>
            </a:fld>
            <a:r>
              <a:rPr lang="en-US" dirty="0"/>
              <a:t>  </a:t>
            </a:r>
          </a:p>
        </p:txBody>
      </p:sp>
    </p:spTree>
    <p:extLst>
      <p:ext uri="{BB962C8B-B14F-4D97-AF65-F5344CB8AC3E}">
        <p14:creationId xmlns:p14="http://schemas.microsoft.com/office/powerpoint/2010/main" val="24826548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Title Slide">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9" name="Picture Placeholder 2">
            <a:extLst>
              <a:ext uri="{FF2B5EF4-FFF2-40B4-BE49-F238E27FC236}">
                <a16:creationId xmlns:a16="http://schemas.microsoft.com/office/drawing/2014/main" id="{F9267A86-9229-DC4E-B1AA-8F0E3F7FB983}"/>
              </a:ext>
            </a:extLst>
          </p:cNvPr>
          <p:cNvSpPr>
            <a:spLocks noGrp="1"/>
          </p:cNvSpPr>
          <p:nvPr>
            <p:ph type="pic" idx="1"/>
          </p:nvPr>
        </p:nvSpPr>
        <p:spPr>
          <a:xfrm>
            <a:off x="0" y="0"/>
            <a:ext cx="12191848" cy="6858000"/>
          </a:xfrm>
        </p:spPr>
        <p:txBody>
          <a:bodyPr>
            <a:normAutofit/>
          </a:bodyPr>
          <a:lstStyle>
            <a:lvl1pPr marL="0" indent="0">
              <a:buNone/>
              <a:defRPr sz="3200">
                <a:solidFill>
                  <a:schemeClr val="bg1"/>
                </a:solidFill>
              </a:defRPr>
            </a:lvl1pPr>
            <a:lvl2pPr marL="609671" indent="0">
              <a:buNone/>
              <a:defRPr sz="3734"/>
            </a:lvl2pPr>
            <a:lvl3pPr marL="1219342" indent="0">
              <a:buNone/>
              <a:defRPr sz="3200"/>
            </a:lvl3pPr>
            <a:lvl4pPr marL="1829014" indent="0">
              <a:buNone/>
              <a:defRPr sz="2667"/>
            </a:lvl4pPr>
            <a:lvl5pPr marL="2438685" indent="0">
              <a:buNone/>
              <a:defRPr sz="2667"/>
            </a:lvl5pPr>
            <a:lvl6pPr marL="3048356" indent="0">
              <a:buNone/>
              <a:defRPr sz="2667"/>
            </a:lvl6pPr>
            <a:lvl7pPr marL="3658027" indent="0">
              <a:buNone/>
              <a:defRPr sz="2667"/>
            </a:lvl7pPr>
            <a:lvl8pPr marL="4267697" indent="0">
              <a:buNone/>
              <a:defRPr sz="2667"/>
            </a:lvl8pPr>
            <a:lvl9pPr marL="4877370" indent="0">
              <a:buNone/>
              <a:defRPr sz="2667"/>
            </a:lvl9pPr>
          </a:lstStyle>
          <a:p>
            <a:r>
              <a:rPr lang="en-GB" dirty="0"/>
              <a:t>Click icon to add picture</a:t>
            </a:r>
            <a:endParaRPr lang="en-US" dirty="0"/>
          </a:p>
        </p:txBody>
      </p:sp>
      <p:pic>
        <p:nvPicPr>
          <p:cNvPr id="7" name="Picture 6" descr="A picture containing qr code&#10;&#10;Description automatically generated">
            <a:extLst>
              <a:ext uri="{FF2B5EF4-FFF2-40B4-BE49-F238E27FC236}">
                <a16:creationId xmlns:a16="http://schemas.microsoft.com/office/drawing/2014/main" id="{37B94FE1-2DA1-5441-8E43-A3A1B38882FA}"/>
              </a:ext>
            </a:extLst>
          </p:cNvPr>
          <p:cNvPicPr>
            <a:picLocks noChangeAspect="1"/>
          </p:cNvPicPr>
          <p:nvPr userDrawn="1"/>
        </p:nvPicPr>
        <p:blipFill>
          <a:blip r:embed="rId3"/>
          <a:stretch>
            <a:fillRect/>
          </a:stretch>
        </p:blipFill>
        <p:spPr>
          <a:xfrm>
            <a:off x="6228080" y="-10064"/>
            <a:ext cx="5963768" cy="6868064"/>
          </a:xfrm>
          <a:prstGeom prst="rect">
            <a:avLst/>
          </a:prstGeom>
        </p:spPr>
      </p:pic>
    </p:spTree>
    <p:extLst>
      <p:ext uri="{BB962C8B-B14F-4D97-AF65-F5344CB8AC3E}">
        <p14:creationId xmlns:p14="http://schemas.microsoft.com/office/powerpoint/2010/main" val="5972208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_Title Slide">
    <p:bg>
      <p:bgPr>
        <a:solidFill>
          <a:schemeClr val="tx1"/>
        </a:solidFill>
        <a:effectLst/>
      </p:bgPr>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056AF46C-A220-A44A-838E-0FEC5B4E27C9}"/>
              </a:ext>
            </a:extLst>
          </p:cNvPr>
          <p:cNvSpPr>
            <a:spLocks noGrp="1"/>
          </p:cNvSpPr>
          <p:nvPr>
            <p:ph type="pic" idx="1"/>
          </p:nvPr>
        </p:nvSpPr>
        <p:spPr>
          <a:xfrm>
            <a:off x="0" y="0"/>
            <a:ext cx="8162365" cy="6858000"/>
          </a:xfrm>
        </p:spPr>
        <p:txBody>
          <a:bodyPr>
            <a:normAutofit/>
          </a:bodyPr>
          <a:lstStyle>
            <a:lvl1pPr marL="0" indent="0">
              <a:buNone/>
              <a:defRPr sz="3200">
                <a:solidFill>
                  <a:schemeClr val="bg1"/>
                </a:solidFill>
              </a:defRPr>
            </a:lvl1pPr>
            <a:lvl2pPr marL="609671" indent="0">
              <a:buNone/>
              <a:defRPr sz="3734"/>
            </a:lvl2pPr>
            <a:lvl3pPr marL="1219342" indent="0">
              <a:buNone/>
              <a:defRPr sz="3200"/>
            </a:lvl3pPr>
            <a:lvl4pPr marL="1829014" indent="0">
              <a:buNone/>
              <a:defRPr sz="2667"/>
            </a:lvl4pPr>
            <a:lvl5pPr marL="2438685" indent="0">
              <a:buNone/>
              <a:defRPr sz="2667"/>
            </a:lvl5pPr>
            <a:lvl6pPr marL="3048356" indent="0">
              <a:buNone/>
              <a:defRPr sz="2667"/>
            </a:lvl6pPr>
            <a:lvl7pPr marL="3658027" indent="0">
              <a:buNone/>
              <a:defRPr sz="2667"/>
            </a:lvl7pPr>
            <a:lvl8pPr marL="4267697" indent="0">
              <a:buNone/>
              <a:defRPr sz="2667"/>
            </a:lvl8pPr>
            <a:lvl9pPr marL="4877370" indent="0">
              <a:buNone/>
              <a:defRPr sz="2667"/>
            </a:lvl9pPr>
          </a:lstStyle>
          <a:p>
            <a:r>
              <a:rPr lang="en-GB" dirty="0"/>
              <a:t>Click icon to add picture</a:t>
            </a:r>
            <a:endParaRPr lang="en-US" dirty="0"/>
          </a:p>
        </p:txBody>
      </p:sp>
      <p:grpSp>
        <p:nvGrpSpPr>
          <p:cNvPr id="2" name="Group 1">
            <a:extLst>
              <a:ext uri="{FF2B5EF4-FFF2-40B4-BE49-F238E27FC236}">
                <a16:creationId xmlns:a16="http://schemas.microsoft.com/office/drawing/2014/main" id="{920E01B8-EDDD-AA4D-919A-85C497427E9E}"/>
              </a:ext>
            </a:extLst>
          </p:cNvPr>
          <p:cNvGrpSpPr/>
          <p:nvPr userDrawn="1"/>
        </p:nvGrpSpPr>
        <p:grpSpPr>
          <a:xfrm>
            <a:off x="8162365" y="0"/>
            <a:ext cx="4029635" cy="6858000"/>
            <a:chOff x="8162365" y="0"/>
            <a:chExt cx="4029635" cy="6858000"/>
          </a:xfrm>
        </p:grpSpPr>
        <p:grpSp>
          <p:nvGrpSpPr>
            <p:cNvPr id="4" name="Group 3">
              <a:extLst>
                <a:ext uri="{FF2B5EF4-FFF2-40B4-BE49-F238E27FC236}">
                  <a16:creationId xmlns:a16="http://schemas.microsoft.com/office/drawing/2014/main" id="{2A5DF090-5F4D-8840-8F21-A3BC97F175A0}"/>
                </a:ext>
              </a:extLst>
            </p:cNvPr>
            <p:cNvGrpSpPr/>
            <p:nvPr userDrawn="1"/>
          </p:nvGrpSpPr>
          <p:grpSpPr>
            <a:xfrm>
              <a:off x="8162365" y="0"/>
              <a:ext cx="4029635" cy="3429000"/>
              <a:chOff x="0" y="5174319"/>
              <a:chExt cx="12192000" cy="1447120"/>
            </a:xfrm>
          </p:grpSpPr>
          <p:sp>
            <p:nvSpPr>
              <p:cNvPr id="5" name="Rectangle 4">
                <a:extLst>
                  <a:ext uri="{FF2B5EF4-FFF2-40B4-BE49-F238E27FC236}">
                    <a16:creationId xmlns:a16="http://schemas.microsoft.com/office/drawing/2014/main" id="{0EA095DC-70AA-DF48-AE36-4B5D00FDDDCE}"/>
                  </a:ext>
                </a:extLst>
              </p:cNvPr>
              <p:cNvSpPr/>
              <p:nvPr userDrawn="1"/>
            </p:nvSpPr>
            <p:spPr>
              <a:xfrm>
                <a:off x="0" y="6075679"/>
                <a:ext cx="9072000" cy="180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900C8D77-9231-074A-914A-28CBD8B81F32}"/>
                  </a:ext>
                </a:extLst>
              </p:cNvPr>
              <p:cNvSpPr/>
              <p:nvPr userDrawn="1"/>
            </p:nvSpPr>
            <p:spPr>
              <a:xfrm>
                <a:off x="9072000" y="5895679"/>
                <a:ext cx="3120000" cy="180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C438F590-F127-1E42-A63B-E17A2AA8BBB6}"/>
                  </a:ext>
                </a:extLst>
              </p:cNvPr>
              <p:cNvSpPr/>
              <p:nvPr userDrawn="1"/>
            </p:nvSpPr>
            <p:spPr>
              <a:xfrm>
                <a:off x="0" y="5720079"/>
                <a:ext cx="9072000" cy="180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BA799B40-5B74-234E-A6A9-ECAD94DF9738}"/>
                  </a:ext>
                </a:extLst>
              </p:cNvPr>
              <p:cNvSpPr/>
              <p:nvPr userDrawn="1"/>
            </p:nvSpPr>
            <p:spPr>
              <a:xfrm>
                <a:off x="9072000" y="5540079"/>
                <a:ext cx="3120000" cy="180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9741C07-A048-8E4B-A694-6C2C15AC6414}"/>
                  </a:ext>
                </a:extLst>
              </p:cNvPr>
              <p:cNvSpPr/>
              <p:nvPr userDrawn="1"/>
            </p:nvSpPr>
            <p:spPr>
              <a:xfrm>
                <a:off x="0" y="5354319"/>
                <a:ext cx="9072000" cy="180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8FE86C26-B19E-6848-8BA5-AEAE44617826}"/>
                  </a:ext>
                </a:extLst>
              </p:cNvPr>
              <p:cNvSpPr/>
              <p:nvPr userDrawn="1"/>
            </p:nvSpPr>
            <p:spPr>
              <a:xfrm>
                <a:off x="9072000" y="5174319"/>
                <a:ext cx="3120000" cy="180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EF784491-BA72-C243-B30F-8987F1928EF8}"/>
                  </a:ext>
                </a:extLst>
              </p:cNvPr>
              <p:cNvSpPr/>
              <p:nvPr userDrawn="1"/>
            </p:nvSpPr>
            <p:spPr>
              <a:xfrm>
                <a:off x="0" y="6441439"/>
                <a:ext cx="9072000" cy="180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C277C658-4C32-4C4D-A362-D24FBC18A100}"/>
                  </a:ext>
                </a:extLst>
              </p:cNvPr>
              <p:cNvSpPr/>
              <p:nvPr userDrawn="1"/>
            </p:nvSpPr>
            <p:spPr>
              <a:xfrm>
                <a:off x="9072000" y="6261439"/>
                <a:ext cx="3120000" cy="180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a:extLst>
                <a:ext uri="{FF2B5EF4-FFF2-40B4-BE49-F238E27FC236}">
                  <a16:creationId xmlns:a16="http://schemas.microsoft.com/office/drawing/2014/main" id="{64F5C73D-ECCA-1144-A827-63EF05972F12}"/>
                </a:ext>
              </a:extLst>
            </p:cNvPr>
            <p:cNvGrpSpPr/>
            <p:nvPr userDrawn="1"/>
          </p:nvGrpSpPr>
          <p:grpSpPr>
            <a:xfrm>
              <a:off x="8162365" y="3429000"/>
              <a:ext cx="4029635" cy="3429000"/>
              <a:chOff x="0" y="5174319"/>
              <a:chExt cx="12192000" cy="1447120"/>
            </a:xfrm>
          </p:grpSpPr>
          <p:sp>
            <p:nvSpPr>
              <p:cNvPr id="15" name="Rectangle 14">
                <a:extLst>
                  <a:ext uri="{FF2B5EF4-FFF2-40B4-BE49-F238E27FC236}">
                    <a16:creationId xmlns:a16="http://schemas.microsoft.com/office/drawing/2014/main" id="{4DDC19E7-7D26-834B-8D9D-4358671D06FD}"/>
                  </a:ext>
                </a:extLst>
              </p:cNvPr>
              <p:cNvSpPr/>
              <p:nvPr userDrawn="1"/>
            </p:nvSpPr>
            <p:spPr>
              <a:xfrm>
                <a:off x="0" y="6075679"/>
                <a:ext cx="9072000" cy="180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95A7B0BA-9732-4A47-9C9D-F27D3D0E9558}"/>
                  </a:ext>
                </a:extLst>
              </p:cNvPr>
              <p:cNvSpPr/>
              <p:nvPr userDrawn="1"/>
            </p:nvSpPr>
            <p:spPr>
              <a:xfrm>
                <a:off x="9072000" y="5895679"/>
                <a:ext cx="3120000" cy="180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6C9A5EE3-B18F-EA41-A551-780CCC68F939}"/>
                  </a:ext>
                </a:extLst>
              </p:cNvPr>
              <p:cNvSpPr/>
              <p:nvPr userDrawn="1"/>
            </p:nvSpPr>
            <p:spPr>
              <a:xfrm>
                <a:off x="0" y="5720079"/>
                <a:ext cx="9072000" cy="180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1082A18B-EC08-094D-8CBE-624DBAC96BB7}"/>
                  </a:ext>
                </a:extLst>
              </p:cNvPr>
              <p:cNvSpPr/>
              <p:nvPr userDrawn="1"/>
            </p:nvSpPr>
            <p:spPr>
              <a:xfrm>
                <a:off x="9072000" y="5540079"/>
                <a:ext cx="3120000" cy="180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609934A4-CAA0-B44D-993C-B1840A8BEAC3}"/>
                  </a:ext>
                </a:extLst>
              </p:cNvPr>
              <p:cNvSpPr/>
              <p:nvPr userDrawn="1"/>
            </p:nvSpPr>
            <p:spPr>
              <a:xfrm>
                <a:off x="0" y="5354319"/>
                <a:ext cx="9072000" cy="180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638D9FC2-BF51-5249-9DE4-23A4166B8889}"/>
                  </a:ext>
                </a:extLst>
              </p:cNvPr>
              <p:cNvSpPr/>
              <p:nvPr userDrawn="1"/>
            </p:nvSpPr>
            <p:spPr>
              <a:xfrm>
                <a:off x="9072000" y="5174319"/>
                <a:ext cx="3120000" cy="180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E48E6494-42A9-3742-9D97-7D1705E8EBA3}"/>
                  </a:ext>
                </a:extLst>
              </p:cNvPr>
              <p:cNvSpPr/>
              <p:nvPr userDrawn="1"/>
            </p:nvSpPr>
            <p:spPr>
              <a:xfrm>
                <a:off x="0" y="6441439"/>
                <a:ext cx="9072000" cy="180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F002A858-FE74-4C4E-BB93-B16A856707C4}"/>
                  </a:ext>
                </a:extLst>
              </p:cNvPr>
              <p:cNvSpPr/>
              <p:nvPr userDrawn="1"/>
            </p:nvSpPr>
            <p:spPr>
              <a:xfrm>
                <a:off x="9072000" y="6261439"/>
                <a:ext cx="3120000" cy="180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6670897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6_Title Slide">
    <p:bg>
      <p:bgPr>
        <a:solidFill>
          <a:schemeClr val="accent2"/>
        </a:solidFill>
        <a:effectLst/>
      </p:bgPr>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056AF46C-A220-A44A-838E-0FEC5B4E27C9}"/>
              </a:ext>
            </a:extLst>
          </p:cNvPr>
          <p:cNvSpPr>
            <a:spLocks noGrp="1"/>
          </p:cNvSpPr>
          <p:nvPr>
            <p:ph type="pic" idx="1"/>
          </p:nvPr>
        </p:nvSpPr>
        <p:spPr>
          <a:xfrm>
            <a:off x="0" y="0"/>
            <a:ext cx="8162365" cy="6858000"/>
          </a:xfrm>
        </p:spPr>
        <p:txBody>
          <a:bodyPr>
            <a:normAutofit/>
          </a:bodyPr>
          <a:lstStyle>
            <a:lvl1pPr marL="0" indent="0">
              <a:buNone/>
              <a:defRPr sz="3200">
                <a:solidFill>
                  <a:schemeClr val="bg1"/>
                </a:solidFill>
              </a:defRPr>
            </a:lvl1pPr>
            <a:lvl2pPr marL="609671" indent="0">
              <a:buNone/>
              <a:defRPr sz="3734"/>
            </a:lvl2pPr>
            <a:lvl3pPr marL="1219342" indent="0">
              <a:buNone/>
              <a:defRPr sz="3200"/>
            </a:lvl3pPr>
            <a:lvl4pPr marL="1829014" indent="0">
              <a:buNone/>
              <a:defRPr sz="2667"/>
            </a:lvl4pPr>
            <a:lvl5pPr marL="2438685" indent="0">
              <a:buNone/>
              <a:defRPr sz="2667"/>
            </a:lvl5pPr>
            <a:lvl6pPr marL="3048356" indent="0">
              <a:buNone/>
              <a:defRPr sz="2667"/>
            </a:lvl6pPr>
            <a:lvl7pPr marL="3658027" indent="0">
              <a:buNone/>
              <a:defRPr sz="2667"/>
            </a:lvl7pPr>
            <a:lvl8pPr marL="4267697" indent="0">
              <a:buNone/>
              <a:defRPr sz="2667"/>
            </a:lvl8pPr>
            <a:lvl9pPr marL="4877370" indent="0">
              <a:buNone/>
              <a:defRPr sz="2667"/>
            </a:lvl9pPr>
          </a:lstStyle>
          <a:p>
            <a:r>
              <a:rPr lang="en-GB" dirty="0"/>
              <a:t>Click icon to add picture</a:t>
            </a:r>
            <a:endParaRPr lang="en-US" dirty="0"/>
          </a:p>
        </p:txBody>
      </p:sp>
      <p:grpSp>
        <p:nvGrpSpPr>
          <p:cNvPr id="43" name="Group 42">
            <a:extLst>
              <a:ext uri="{FF2B5EF4-FFF2-40B4-BE49-F238E27FC236}">
                <a16:creationId xmlns:a16="http://schemas.microsoft.com/office/drawing/2014/main" id="{280DC3A5-7717-6842-94D4-8C2E18858210}"/>
              </a:ext>
            </a:extLst>
          </p:cNvPr>
          <p:cNvGrpSpPr/>
          <p:nvPr userDrawn="1"/>
        </p:nvGrpSpPr>
        <p:grpSpPr>
          <a:xfrm>
            <a:off x="8162365" y="0"/>
            <a:ext cx="4029635" cy="6858000"/>
            <a:chOff x="8162365" y="423582"/>
            <a:chExt cx="4222376" cy="6434418"/>
          </a:xfrm>
        </p:grpSpPr>
        <p:sp>
          <p:nvSpPr>
            <p:cNvPr id="5" name="Rectangle 4">
              <a:extLst>
                <a:ext uri="{FF2B5EF4-FFF2-40B4-BE49-F238E27FC236}">
                  <a16:creationId xmlns:a16="http://schemas.microsoft.com/office/drawing/2014/main" id="{0EA095DC-70AA-DF48-AE36-4B5D00FDDDCE}"/>
                </a:ext>
              </a:extLst>
            </p:cNvPr>
            <p:cNvSpPr/>
            <p:nvPr userDrawn="1"/>
          </p:nvSpPr>
          <p:spPr>
            <a:xfrm>
              <a:off x="8162365" y="3904312"/>
              <a:ext cx="2341376"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900C8D77-9231-074A-914A-28CBD8B81F32}"/>
                </a:ext>
              </a:extLst>
            </p:cNvPr>
            <p:cNvSpPr/>
            <p:nvPr userDrawn="1"/>
          </p:nvSpPr>
          <p:spPr>
            <a:xfrm>
              <a:off x="10503741" y="3637530"/>
              <a:ext cx="805235"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C438F590-F127-1E42-A63B-E17A2AA8BBB6}"/>
                </a:ext>
              </a:extLst>
            </p:cNvPr>
            <p:cNvSpPr/>
            <p:nvPr userDrawn="1"/>
          </p:nvSpPr>
          <p:spPr>
            <a:xfrm>
              <a:off x="8162365" y="3377270"/>
              <a:ext cx="2341376"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BA799B40-5B74-234E-A6A9-ECAD94DF9738}"/>
                </a:ext>
              </a:extLst>
            </p:cNvPr>
            <p:cNvSpPr/>
            <p:nvPr userDrawn="1"/>
          </p:nvSpPr>
          <p:spPr>
            <a:xfrm>
              <a:off x="10503741" y="3110488"/>
              <a:ext cx="805235"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9741C07-A048-8E4B-A694-6C2C15AC6414}"/>
                </a:ext>
              </a:extLst>
            </p:cNvPr>
            <p:cNvSpPr/>
            <p:nvPr userDrawn="1"/>
          </p:nvSpPr>
          <p:spPr>
            <a:xfrm>
              <a:off x="8162365" y="2835170"/>
              <a:ext cx="2341376"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8FE86C26-B19E-6848-8BA5-AEAE44617826}"/>
                </a:ext>
              </a:extLst>
            </p:cNvPr>
            <p:cNvSpPr/>
            <p:nvPr userDrawn="1"/>
          </p:nvSpPr>
          <p:spPr>
            <a:xfrm>
              <a:off x="10503741" y="2568388"/>
              <a:ext cx="805235"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EF784491-BA72-C243-B30F-8987F1928EF8}"/>
                </a:ext>
              </a:extLst>
            </p:cNvPr>
            <p:cNvSpPr/>
            <p:nvPr userDrawn="1"/>
          </p:nvSpPr>
          <p:spPr>
            <a:xfrm>
              <a:off x="8162365" y="4446412"/>
              <a:ext cx="2341376"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C277C658-4C32-4C4D-A362-D24FBC18A100}"/>
                </a:ext>
              </a:extLst>
            </p:cNvPr>
            <p:cNvSpPr/>
            <p:nvPr userDrawn="1"/>
          </p:nvSpPr>
          <p:spPr>
            <a:xfrm>
              <a:off x="10503741" y="4179631"/>
              <a:ext cx="805235"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4DDC19E7-7D26-834B-8D9D-4358671D06FD}"/>
                </a:ext>
              </a:extLst>
            </p:cNvPr>
            <p:cNvSpPr/>
            <p:nvPr userDrawn="1"/>
          </p:nvSpPr>
          <p:spPr>
            <a:xfrm>
              <a:off x="8162365" y="6049118"/>
              <a:ext cx="2341376"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95A7B0BA-9732-4A47-9C9D-F27D3D0E9558}"/>
                </a:ext>
              </a:extLst>
            </p:cNvPr>
            <p:cNvSpPr/>
            <p:nvPr userDrawn="1"/>
          </p:nvSpPr>
          <p:spPr>
            <a:xfrm>
              <a:off x="10503741" y="5782336"/>
              <a:ext cx="805235"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6C9A5EE3-B18F-EA41-A551-780CCC68F939}"/>
                </a:ext>
              </a:extLst>
            </p:cNvPr>
            <p:cNvSpPr/>
            <p:nvPr userDrawn="1"/>
          </p:nvSpPr>
          <p:spPr>
            <a:xfrm>
              <a:off x="8162365" y="5522076"/>
              <a:ext cx="2341376"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1082A18B-EC08-094D-8CBE-624DBAC96BB7}"/>
                </a:ext>
              </a:extLst>
            </p:cNvPr>
            <p:cNvSpPr/>
            <p:nvPr userDrawn="1"/>
          </p:nvSpPr>
          <p:spPr>
            <a:xfrm>
              <a:off x="10503741" y="5255294"/>
              <a:ext cx="805235"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609934A4-CAA0-B44D-993C-B1840A8BEAC3}"/>
                </a:ext>
              </a:extLst>
            </p:cNvPr>
            <p:cNvSpPr/>
            <p:nvPr userDrawn="1"/>
          </p:nvSpPr>
          <p:spPr>
            <a:xfrm>
              <a:off x="8162365" y="4979976"/>
              <a:ext cx="2341376"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638D9FC2-BF51-5249-9DE4-23A4166B8889}"/>
                </a:ext>
              </a:extLst>
            </p:cNvPr>
            <p:cNvSpPr/>
            <p:nvPr userDrawn="1"/>
          </p:nvSpPr>
          <p:spPr>
            <a:xfrm>
              <a:off x="10503741" y="4713194"/>
              <a:ext cx="805235"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E48E6494-42A9-3742-9D97-7D1705E8EBA3}"/>
                </a:ext>
              </a:extLst>
            </p:cNvPr>
            <p:cNvSpPr/>
            <p:nvPr userDrawn="1"/>
          </p:nvSpPr>
          <p:spPr>
            <a:xfrm>
              <a:off x="8162365" y="6591218"/>
              <a:ext cx="2341376"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F002A858-FE74-4C4E-BB93-B16A856707C4}"/>
                </a:ext>
              </a:extLst>
            </p:cNvPr>
            <p:cNvSpPr/>
            <p:nvPr userDrawn="1"/>
          </p:nvSpPr>
          <p:spPr>
            <a:xfrm>
              <a:off x="10503741" y="6324437"/>
              <a:ext cx="805235"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C78B143E-0974-B744-B9C0-1DB1DC7C6451}"/>
                </a:ext>
              </a:extLst>
            </p:cNvPr>
            <p:cNvSpPr/>
            <p:nvPr userDrawn="1"/>
          </p:nvSpPr>
          <p:spPr>
            <a:xfrm>
              <a:off x="8162365" y="1759506"/>
              <a:ext cx="2341376"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379808C7-D434-5942-930F-D35A22CEF746}"/>
                </a:ext>
              </a:extLst>
            </p:cNvPr>
            <p:cNvSpPr/>
            <p:nvPr userDrawn="1"/>
          </p:nvSpPr>
          <p:spPr>
            <a:xfrm>
              <a:off x="10503741" y="1492724"/>
              <a:ext cx="805235"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D3205D81-438F-9349-B74E-6F9C5430C470}"/>
                </a:ext>
              </a:extLst>
            </p:cNvPr>
            <p:cNvSpPr/>
            <p:nvPr userDrawn="1"/>
          </p:nvSpPr>
          <p:spPr>
            <a:xfrm>
              <a:off x="8162365" y="1232464"/>
              <a:ext cx="2341376"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077C2F8D-4406-4E4C-B545-CBBE2F662F95}"/>
                </a:ext>
              </a:extLst>
            </p:cNvPr>
            <p:cNvSpPr/>
            <p:nvPr userDrawn="1"/>
          </p:nvSpPr>
          <p:spPr>
            <a:xfrm>
              <a:off x="10503741" y="965682"/>
              <a:ext cx="805235"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411CE260-FFA7-6045-BCF7-49FE518DE0EF}"/>
                </a:ext>
              </a:extLst>
            </p:cNvPr>
            <p:cNvSpPr/>
            <p:nvPr userDrawn="1"/>
          </p:nvSpPr>
          <p:spPr>
            <a:xfrm>
              <a:off x="8162365" y="690364"/>
              <a:ext cx="2341376"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C40129C5-412C-D14A-A094-82CF257BFEFA}"/>
                </a:ext>
              </a:extLst>
            </p:cNvPr>
            <p:cNvSpPr/>
            <p:nvPr userDrawn="1"/>
          </p:nvSpPr>
          <p:spPr>
            <a:xfrm>
              <a:off x="10503741" y="423582"/>
              <a:ext cx="805235"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1A318FAD-652A-AB40-A276-AC72124179C0}"/>
                </a:ext>
              </a:extLst>
            </p:cNvPr>
            <p:cNvSpPr/>
            <p:nvPr userDrawn="1"/>
          </p:nvSpPr>
          <p:spPr>
            <a:xfrm>
              <a:off x="8162365" y="2301606"/>
              <a:ext cx="2341376"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Rectangle 29">
              <a:extLst>
                <a:ext uri="{FF2B5EF4-FFF2-40B4-BE49-F238E27FC236}">
                  <a16:creationId xmlns:a16="http://schemas.microsoft.com/office/drawing/2014/main" id="{2F933C9A-8950-A04D-919F-E3805161B482}"/>
                </a:ext>
              </a:extLst>
            </p:cNvPr>
            <p:cNvSpPr/>
            <p:nvPr userDrawn="1"/>
          </p:nvSpPr>
          <p:spPr>
            <a:xfrm>
              <a:off x="10503741" y="2034825"/>
              <a:ext cx="805235"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6">
              <a:extLst>
                <a:ext uri="{FF2B5EF4-FFF2-40B4-BE49-F238E27FC236}">
                  <a16:creationId xmlns:a16="http://schemas.microsoft.com/office/drawing/2014/main" id="{3D78EF92-1255-F64A-8C79-78C6E78EED49}"/>
                </a:ext>
              </a:extLst>
            </p:cNvPr>
            <p:cNvGrpSpPr/>
            <p:nvPr userDrawn="1"/>
          </p:nvGrpSpPr>
          <p:grpSpPr>
            <a:xfrm>
              <a:off x="11308976" y="690364"/>
              <a:ext cx="1075765" cy="6167636"/>
              <a:chOff x="11308976" y="690364"/>
              <a:chExt cx="2341376" cy="6167636"/>
            </a:xfrm>
          </p:grpSpPr>
          <p:sp>
            <p:nvSpPr>
              <p:cNvPr id="31" name="Rectangle 30">
                <a:extLst>
                  <a:ext uri="{FF2B5EF4-FFF2-40B4-BE49-F238E27FC236}">
                    <a16:creationId xmlns:a16="http://schemas.microsoft.com/office/drawing/2014/main" id="{1CB844ED-C02A-7D49-BA10-A3A11748AA37}"/>
                  </a:ext>
                </a:extLst>
              </p:cNvPr>
              <p:cNvSpPr/>
              <p:nvPr userDrawn="1"/>
            </p:nvSpPr>
            <p:spPr>
              <a:xfrm>
                <a:off x="11308976" y="3904312"/>
                <a:ext cx="2341376"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A1FF6F25-3D4B-174E-AF89-1C6DADC9E95A}"/>
                  </a:ext>
                </a:extLst>
              </p:cNvPr>
              <p:cNvSpPr/>
              <p:nvPr userDrawn="1"/>
            </p:nvSpPr>
            <p:spPr>
              <a:xfrm>
                <a:off x="11308976" y="3377270"/>
                <a:ext cx="2341376"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32">
                <a:extLst>
                  <a:ext uri="{FF2B5EF4-FFF2-40B4-BE49-F238E27FC236}">
                    <a16:creationId xmlns:a16="http://schemas.microsoft.com/office/drawing/2014/main" id="{2422318B-1FD2-EE4B-B96C-62F44C3A5F63}"/>
                  </a:ext>
                </a:extLst>
              </p:cNvPr>
              <p:cNvSpPr/>
              <p:nvPr userDrawn="1"/>
            </p:nvSpPr>
            <p:spPr>
              <a:xfrm>
                <a:off x="11308976" y="2835170"/>
                <a:ext cx="2341376"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6D5AB558-F70E-6743-9341-FACBD4AC06FB}"/>
                  </a:ext>
                </a:extLst>
              </p:cNvPr>
              <p:cNvSpPr/>
              <p:nvPr userDrawn="1"/>
            </p:nvSpPr>
            <p:spPr>
              <a:xfrm>
                <a:off x="11308976" y="4446412"/>
                <a:ext cx="2341376"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329C515C-4B35-9444-8C0D-88AB3FBBD7D9}"/>
                  </a:ext>
                </a:extLst>
              </p:cNvPr>
              <p:cNvSpPr/>
              <p:nvPr userDrawn="1"/>
            </p:nvSpPr>
            <p:spPr>
              <a:xfrm>
                <a:off x="11308976" y="6049118"/>
                <a:ext cx="2341376"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35">
                <a:extLst>
                  <a:ext uri="{FF2B5EF4-FFF2-40B4-BE49-F238E27FC236}">
                    <a16:creationId xmlns:a16="http://schemas.microsoft.com/office/drawing/2014/main" id="{58529FD5-9EDD-F046-A638-E1AB6F6D9759}"/>
                  </a:ext>
                </a:extLst>
              </p:cNvPr>
              <p:cNvSpPr/>
              <p:nvPr userDrawn="1"/>
            </p:nvSpPr>
            <p:spPr>
              <a:xfrm>
                <a:off x="11308976" y="5522076"/>
                <a:ext cx="2341376"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6">
                <a:extLst>
                  <a:ext uri="{FF2B5EF4-FFF2-40B4-BE49-F238E27FC236}">
                    <a16:creationId xmlns:a16="http://schemas.microsoft.com/office/drawing/2014/main" id="{CD5F46D2-E587-B948-89D0-D1FF7656E220}"/>
                  </a:ext>
                </a:extLst>
              </p:cNvPr>
              <p:cNvSpPr/>
              <p:nvPr userDrawn="1"/>
            </p:nvSpPr>
            <p:spPr>
              <a:xfrm>
                <a:off x="11308976" y="4979976"/>
                <a:ext cx="2341376"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Rectangle 37">
                <a:extLst>
                  <a:ext uri="{FF2B5EF4-FFF2-40B4-BE49-F238E27FC236}">
                    <a16:creationId xmlns:a16="http://schemas.microsoft.com/office/drawing/2014/main" id="{52D33BDB-D599-434F-AC90-6FC19B877142}"/>
                  </a:ext>
                </a:extLst>
              </p:cNvPr>
              <p:cNvSpPr/>
              <p:nvPr userDrawn="1"/>
            </p:nvSpPr>
            <p:spPr>
              <a:xfrm>
                <a:off x="11308976" y="6591218"/>
                <a:ext cx="2341376"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Rectangle 38">
                <a:extLst>
                  <a:ext uri="{FF2B5EF4-FFF2-40B4-BE49-F238E27FC236}">
                    <a16:creationId xmlns:a16="http://schemas.microsoft.com/office/drawing/2014/main" id="{DCF553E1-5D9B-BB48-B0CA-794ACAE02DCE}"/>
                  </a:ext>
                </a:extLst>
              </p:cNvPr>
              <p:cNvSpPr/>
              <p:nvPr userDrawn="1"/>
            </p:nvSpPr>
            <p:spPr>
              <a:xfrm>
                <a:off x="11308976" y="1759506"/>
                <a:ext cx="2341376"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ectangle 39">
                <a:extLst>
                  <a:ext uri="{FF2B5EF4-FFF2-40B4-BE49-F238E27FC236}">
                    <a16:creationId xmlns:a16="http://schemas.microsoft.com/office/drawing/2014/main" id="{2D0A1E78-72F6-E448-8C19-28F6EE0E6A5B}"/>
                  </a:ext>
                </a:extLst>
              </p:cNvPr>
              <p:cNvSpPr/>
              <p:nvPr userDrawn="1"/>
            </p:nvSpPr>
            <p:spPr>
              <a:xfrm>
                <a:off x="11308976" y="1232464"/>
                <a:ext cx="2341376"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Rectangle 40">
                <a:extLst>
                  <a:ext uri="{FF2B5EF4-FFF2-40B4-BE49-F238E27FC236}">
                    <a16:creationId xmlns:a16="http://schemas.microsoft.com/office/drawing/2014/main" id="{C589C229-06E6-1E47-B253-8F937467D1D1}"/>
                  </a:ext>
                </a:extLst>
              </p:cNvPr>
              <p:cNvSpPr/>
              <p:nvPr userDrawn="1"/>
            </p:nvSpPr>
            <p:spPr>
              <a:xfrm>
                <a:off x="11308976" y="690364"/>
                <a:ext cx="2341376"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Rectangle 41">
                <a:extLst>
                  <a:ext uri="{FF2B5EF4-FFF2-40B4-BE49-F238E27FC236}">
                    <a16:creationId xmlns:a16="http://schemas.microsoft.com/office/drawing/2014/main" id="{8D15CBC5-62DD-AA4F-8F0B-21FF6D269BEA}"/>
                  </a:ext>
                </a:extLst>
              </p:cNvPr>
              <p:cNvSpPr/>
              <p:nvPr userDrawn="1"/>
            </p:nvSpPr>
            <p:spPr>
              <a:xfrm>
                <a:off x="11308976" y="2301606"/>
                <a:ext cx="2341376"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Tree>
    <p:extLst>
      <p:ext uri="{BB962C8B-B14F-4D97-AF65-F5344CB8AC3E}">
        <p14:creationId xmlns:p14="http://schemas.microsoft.com/office/powerpoint/2010/main" val="22211572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F1FEDE-5DE5-5744-9430-FA3D2A0FEF91}"/>
              </a:ext>
            </a:extLst>
          </p:cNvPr>
          <p:cNvSpPr>
            <a:spLocks noGrp="1"/>
          </p:cNvSpPr>
          <p:nvPr>
            <p:ph type="title" hasCustomPrompt="1"/>
          </p:nvPr>
        </p:nvSpPr>
        <p:spPr>
          <a:xfrm>
            <a:off x="672160" y="708562"/>
            <a:ext cx="10773080" cy="1117063"/>
          </a:xfrm>
        </p:spPr>
        <p:txBody>
          <a:bodyPr anchor="t">
            <a:normAutofit/>
          </a:bodyPr>
          <a:lstStyle>
            <a:lvl1pPr>
              <a:defRPr sz="2800"/>
            </a:lvl1pPr>
          </a:lstStyle>
          <a:p>
            <a:r>
              <a:rPr lang="en-GB" dirty="0"/>
              <a:t>Slide Heading</a:t>
            </a:r>
            <a:endParaRPr lang="en-US" dirty="0"/>
          </a:p>
        </p:txBody>
      </p:sp>
      <p:sp>
        <p:nvSpPr>
          <p:cNvPr id="3" name="Content Placeholder 2">
            <a:extLst>
              <a:ext uri="{FF2B5EF4-FFF2-40B4-BE49-F238E27FC236}">
                <a16:creationId xmlns:a16="http://schemas.microsoft.com/office/drawing/2014/main" id="{DE711703-E40F-E24B-9978-2E2CAB662D18}"/>
              </a:ext>
            </a:extLst>
          </p:cNvPr>
          <p:cNvSpPr>
            <a:spLocks noGrp="1"/>
          </p:cNvSpPr>
          <p:nvPr>
            <p:ph idx="1"/>
          </p:nvPr>
        </p:nvSpPr>
        <p:spPr/>
        <p:txBody>
          <a:bodyPr>
            <a:normAutofit/>
          </a:bodyPr>
          <a:lstStyle>
            <a:lvl1pPr>
              <a:lnSpc>
                <a:spcPct val="100000"/>
              </a:lnSpc>
              <a:defRPr sz="2000"/>
            </a:lvl1pPr>
            <a:lvl2pPr>
              <a:lnSpc>
                <a:spcPct val="100000"/>
              </a:lnSpc>
              <a:defRPr sz="2000"/>
            </a:lvl2pPr>
            <a:lvl3pPr>
              <a:lnSpc>
                <a:spcPct val="100000"/>
              </a:lnSpc>
              <a:defRPr sz="2000"/>
            </a:lvl3pPr>
            <a:lvl4pPr>
              <a:lnSpc>
                <a:spcPct val="100000"/>
              </a:lnSpc>
              <a:defRPr sz="2000"/>
            </a:lvl4pPr>
            <a:lvl5pPr>
              <a:lnSpc>
                <a:spcPct val="100000"/>
              </a:lnSpc>
              <a:defRPr sz="200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7" name="Footer Placeholder 4">
            <a:extLst>
              <a:ext uri="{FF2B5EF4-FFF2-40B4-BE49-F238E27FC236}">
                <a16:creationId xmlns:a16="http://schemas.microsoft.com/office/drawing/2014/main" id="{6A9BA50C-113D-0F4D-B186-3F51DC27C2D3}"/>
              </a:ext>
            </a:extLst>
          </p:cNvPr>
          <p:cNvSpPr>
            <a:spLocks noGrp="1"/>
          </p:cNvSpPr>
          <p:nvPr>
            <p:ph type="ftr" sz="quarter" idx="3"/>
          </p:nvPr>
        </p:nvSpPr>
        <p:spPr>
          <a:xfrm>
            <a:off x="672159" y="6356349"/>
            <a:ext cx="6889225" cy="365125"/>
          </a:xfrm>
          <a:prstGeom prst="rect">
            <a:avLst/>
          </a:prstGeom>
        </p:spPr>
        <p:txBody>
          <a:bodyPr vert="horz" lIns="0" tIns="45720" rIns="91440" bIns="45720" rtlCol="0" anchor="ctr"/>
          <a:lstStyle>
            <a:lvl1pPr algn="l">
              <a:defRPr sz="1200">
                <a:solidFill>
                  <a:schemeClr val="tx1"/>
                </a:solidFill>
                <a:latin typeface="Arial" panose="020B0604020202020204" pitchFamily="34" charset="0"/>
                <a:cs typeface="Arial" panose="020B0604020202020204" pitchFamily="34" charset="0"/>
              </a:defRPr>
            </a:lvl1pPr>
          </a:lstStyle>
          <a:p>
            <a:fld id="{B7432813-06BC-C841-9E95-BAE7A3984933}" type="slidenum">
              <a:rPr lang="en-US" b="1" smtClean="0"/>
              <a:pPr/>
              <a:t>‹#›</a:t>
            </a:fld>
            <a:r>
              <a:rPr lang="en-US" dirty="0"/>
              <a:t>  | </a:t>
            </a:r>
            <a:r>
              <a:rPr lang="en-GB" dirty="0">
                <a:solidFill>
                  <a:schemeClr val="tx2"/>
                </a:solidFill>
              </a:rPr>
              <a:t>Creating Opportunities for Industrial Oriented Research in the Cybersecurity Domain </a:t>
            </a:r>
            <a:endParaRPr lang="en-US" dirty="0"/>
          </a:p>
        </p:txBody>
      </p:sp>
      <p:sp>
        <p:nvSpPr>
          <p:cNvPr id="9" name="Rectangle 8">
            <a:extLst>
              <a:ext uri="{FF2B5EF4-FFF2-40B4-BE49-F238E27FC236}">
                <a16:creationId xmlns:a16="http://schemas.microsoft.com/office/drawing/2014/main" id="{36C136E7-E855-404E-B8E5-BA7B607593BB}"/>
              </a:ext>
            </a:extLst>
          </p:cNvPr>
          <p:cNvSpPr/>
          <p:nvPr userDrawn="1"/>
        </p:nvSpPr>
        <p:spPr>
          <a:xfrm>
            <a:off x="651840" y="6045199"/>
            <a:ext cx="9072000" cy="108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EFC91A30-F195-5140-8E73-095C1140061E}"/>
              </a:ext>
            </a:extLst>
          </p:cNvPr>
          <p:cNvSpPr/>
          <p:nvPr userDrawn="1"/>
        </p:nvSpPr>
        <p:spPr>
          <a:xfrm>
            <a:off x="9723840" y="5937199"/>
            <a:ext cx="1800000" cy="108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descr="A picture containing shape&#10;&#10;Description automatically generated">
            <a:extLst>
              <a:ext uri="{FF2B5EF4-FFF2-40B4-BE49-F238E27FC236}">
                <a16:creationId xmlns:a16="http://schemas.microsoft.com/office/drawing/2014/main" id="{A7D18523-32DA-B146-8B4C-BC8C234E378A}"/>
              </a:ext>
            </a:extLst>
          </p:cNvPr>
          <p:cNvPicPr>
            <a:picLocks noChangeAspect="1"/>
          </p:cNvPicPr>
          <p:nvPr userDrawn="1"/>
        </p:nvPicPr>
        <p:blipFill>
          <a:blip r:embed="rId2"/>
          <a:stretch>
            <a:fillRect/>
          </a:stretch>
        </p:blipFill>
        <p:spPr>
          <a:xfrm>
            <a:off x="10598038" y="6315710"/>
            <a:ext cx="908161" cy="365125"/>
          </a:xfrm>
          <a:prstGeom prst="rect">
            <a:avLst/>
          </a:prstGeom>
        </p:spPr>
      </p:pic>
    </p:spTree>
    <p:extLst>
      <p:ext uri="{BB962C8B-B14F-4D97-AF65-F5344CB8AC3E}">
        <p14:creationId xmlns:p14="http://schemas.microsoft.com/office/powerpoint/2010/main" val="30143951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64C50091-7746-0C43-8DC2-BCAC953E3285}"/>
              </a:ext>
            </a:extLst>
          </p:cNvPr>
          <p:cNvSpPr>
            <a:spLocks noGrp="1"/>
          </p:cNvSpPr>
          <p:nvPr>
            <p:ph type="title" hasCustomPrompt="1"/>
          </p:nvPr>
        </p:nvSpPr>
        <p:spPr>
          <a:xfrm>
            <a:off x="672160" y="708562"/>
            <a:ext cx="5347641" cy="1117063"/>
          </a:xfrm>
        </p:spPr>
        <p:txBody>
          <a:bodyPr anchor="t">
            <a:normAutofit/>
          </a:bodyPr>
          <a:lstStyle>
            <a:lvl1pPr>
              <a:defRPr sz="2800"/>
            </a:lvl1pPr>
          </a:lstStyle>
          <a:p>
            <a:r>
              <a:rPr lang="en-GB" dirty="0"/>
              <a:t>Slide Heading</a:t>
            </a:r>
            <a:endParaRPr lang="en-US" dirty="0"/>
          </a:p>
        </p:txBody>
      </p:sp>
      <p:sp>
        <p:nvSpPr>
          <p:cNvPr id="10" name="Footer Placeholder 4">
            <a:extLst>
              <a:ext uri="{FF2B5EF4-FFF2-40B4-BE49-F238E27FC236}">
                <a16:creationId xmlns:a16="http://schemas.microsoft.com/office/drawing/2014/main" id="{D1135BEE-55E7-B44A-880A-8C09D6D866D2}"/>
              </a:ext>
            </a:extLst>
          </p:cNvPr>
          <p:cNvSpPr>
            <a:spLocks noGrp="1"/>
          </p:cNvSpPr>
          <p:nvPr>
            <p:ph type="ftr" sz="quarter" idx="3"/>
          </p:nvPr>
        </p:nvSpPr>
        <p:spPr>
          <a:xfrm>
            <a:off x="672160" y="6356349"/>
            <a:ext cx="4114800" cy="365125"/>
          </a:xfrm>
          <a:prstGeom prst="rect">
            <a:avLst/>
          </a:prstGeom>
        </p:spPr>
        <p:txBody>
          <a:bodyPr vert="horz" lIns="0" tIns="45720" rIns="91440" bIns="45720" rtlCol="0" anchor="ctr"/>
          <a:lstStyle>
            <a:lvl1pPr algn="l">
              <a:defRPr sz="1200">
                <a:solidFill>
                  <a:schemeClr val="tx1"/>
                </a:solidFill>
                <a:latin typeface="Arial" panose="020B0604020202020204" pitchFamily="34" charset="0"/>
                <a:cs typeface="Arial" panose="020B0604020202020204" pitchFamily="34" charset="0"/>
              </a:defRPr>
            </a:lvl1pPr>
          </a:lstStyle>
          <a:p>
            <a:fld id="{B7432813-06BC-C841-9E95-BAE7A3984933}" type="slidenum">
              <a:rPr lang="en-US" b="1" smtClean="0"/>
              <a:pPr/>
              <a:t>‹#›</a:t>
            </a:fld>
            <a:r>
              <a:rPr lang="en-US"/>
              <a:t>  |  Presentation Title</a:t>
            </a:r>
            <a:endParaRPr lang="en-US" dirty="0"/>
          </a:p>
        </p:txBody>
      </p:sp>
      <p:sp>
        <p:nvSpPr>
          <p:cNvPr id="11" name="Rectangle 10">
            <a:extLst>
              <a:ext uri="{FF2B5EF4-FFF2-40B4-BE49-F238E27FC236}">
                <a16:creationId xmlns:a16="http://schemas.microsoft.com/office/drawing/2014/main" id="{D919CE28-512B-604F-936D-F1D0DB96C2DD}"/>
              </a:ext>
            </a:extLst>
          </p:cNvPr>
          <p:cNvSpPr/>
          <p:nvPr userDrawn="1"/>
        </p:nvSpPr>
        <p:spPr>
          <a:xfrm>
            <a:off x="651840" y="6045199"/>
            <a:ext cx="9072000" cy="108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48DF2062-BF33-0C4F-B52D-192E2E258FB4}"/>
              </a:ext>
            </a:extLst>
          </p:cNvPr>
          <p:cNvSpPr/>
          <p:nvPr userDrawn="1"/>
        </p:nvSpPr>
        <p:spPr>
          <a:xfrm>
            <a:off x="9723840" y="5937199"/>
            <a:ext cx="1800000" cy="108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descr="A picture containing shape&#10;&#10;Description automatically generated">
            <a:extLst>
              <a:ext uri="{FF2B5EF4-FFF2-40B4-BE49-F238E27FC236}">
                <a16:creationId xmlns:a16="http://schemas.microsoft.com/office/drawing/2014/main" id="{2B71B15C-8AF3-6E4D-8F3A-94A22CA5CE4D}"/>
              </a:ext>
            </a:extLst>
          </p:cNvPr>
          <p:cNvPicPr>
            <a:picLocks noChangeAspect="1"/>
          </p:cNvPicPr>
          <p:nvPr userDrawn="1"/>
        </p:nvPicPr>
        <p:blipFill>
          <a:blip r:embed="rId2"/>
          <a:stretch>
            <a:fillRect/>
          </a:stretch>
        </p:blipFill>
        <p:spPr>
          <a:xfrm>
            <a:off x="10598038" y="6315710"/>
            <a:ext cx="908161" cy="365125"/>
          </a:xfrm>
          <a:prstGeom prst="rect">
            <a:avLst/>
          </a:prstGeom>
        </p:spPr>
      </p:pic>
      <p:sp>
        <p:nvSpPr>
          <p:cNvPr id="22" name="Content Placeholder 2">
            <a:extLst>
              <a:ext uri="{FF2B5EF4-FFF2-40B4-BE49-F238E27FC236}">
                <a16:creationId xmlns:a16="http://schemas.microsoft.com/office/drawing/2014/main" id="{E0ACBC87-DC3E-E546-81DC-3CE766AFCB8A}"/>
              </a:ext>
            </a:extLst>
          </p:cNvPr>
          <p:cNvSpPr>
            <a:spLocks noGrp="1"/>
          </p:cNvSpPr>
          <p:nvPr>
            <p:ph idx="1"/>
          </p:nvPr>
        </p:nvSpPr>
        <p:spPr>
          <a:xfrm>
            <a:off x="672160" y="1825625"/>
            <a:ext cx="5347641" cy="4003574"/>
          </a:xfrm>
        </p:spPr>
        <p:txBody>
          <a:bodyPr>
            <a:normAutofit/>
          </a:bodyPr>
          <a:lstStyle>
            <a:lvl1pPr>
              <a:lnSpc>
                <a:spcPct val="100000"/>
              </a:lnSpc>
              <a:defRPr sz="2000"/>
            </a:lvl1pPr>
            <a:lvl2pPr>
              <a:lnSpc>
                <a:spcPct val="100000"/>
              </a:lnSpc>
              <a:defRPr sz="2000"/>
            </a:lvl2pPr>
            <a:lvl3pPr>
              <a:lnSpc>
                <a:spcPct val="100000"/>
              </a:lnSpc>
              <a:defRPr sz="2000"/>
            </a:lvl3pPr>
            <a:lvl4pPr>
              <a:lnSpc>
                <a:spcPct val="100000"/>
              </a:lnSpc>
              <a:defRPr sz="2000"/>
            </a:lvl4pPr>
            <a:lvl5pPr>
              <a:lnSpc>
                <a:spcPct val="100000"/>
              </a:lnSpc>
              <a:defRPr sz="200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24" name="Picture Placeholder 2">
            <a:extLst>
              <a:ext uri="{FF2B5EF4-FFF2-40B4-BE49-F238E27FC236}">
                <a16:creationId xmlns:a16="http://schemas.microsoft.com/office/drawing/2014/main" id="{9D5EB77E-BA9C-9247-9CFB-53647D3E06C7}"/>
              </a:ext>
            </a:extLst>
          </p:cNvPr>
          <p:cNvSpPr>
            <a:spLocks noGrp="1"/>
          </p:cNvSpPr>
          <p:nvPr>
            <p:ph type="pic" idx="10"/>
          </p:nvPr>
        </p:nvSpPr>
        <p:spPr>
          <a:xfrm>
            <a:off x="6548719" y="704801"/>
            <a:ext cx="4957480" cy="5029248"/>
          </a:xfrm>
        </p:spPr>
        <p:txBody>
          <a:bodyPr>
            <a:normAutofit/>
          </a:bodyPr>
          <a:lstStyle>
            <a:lvl1pPr marL="0" indent="0">
              <a:buNone/>
              <a:defRPr sz="1800">
                <a:solidFill>
                  <a:schemeClr val="tx1"/>
                </a:solidFill>
              </a:defRPr>
            </a:lvl1pPr>
            <a:lvl2pPr marL="609671" indent="0">
              <a:buNone/>
              <a:defRPr sz="3734"/>
            </a:lvl2pPr>
            <a:lvl3pPr marL="1219342" indent="0">
              <a:buNone/>
              <a:defRPr sz="3200"/>
            </a:lvl3pPr>
            <a:lvl4pPr marL="1829014" indent="0">
              <a:buNone/>
              <a:defRPr sz="2667"/>
            </a:lvl4pPr>
            <a:lvl5pPr marL="2438685" indent="0">
              <a:buNone/>
              <a:defRPr sz="2667"/>
            </a:lvl5pPr>
            <a:lvl6pPr marL="3048356" indent="0">
              <a:buNone/>
              <a:defRPr sz="2667"/>
            </a:lvl6pPr>
            <a:lvl7pPr marL="3658027" indent="0">
              <a:buNone/>
              <a:defRPr sz="2667"/>
            </a:lvl7pPr>
            <a:lvl8pPr marL="4267697" indent="0">
              <a:buNone/>
              <a:defRPr sz="2667"/>
            </a:lvl8pPr>
            <a:lvl9pPr marL="4877370" indent="0">
              <a:buNone/>
              <a:defRPr sz="2667"/>
            </a:lvl9pPr>
          </a:lstStyle>
          <a:p>
            <a:r>
              <a:rPr lang="en-GB" dirty="0"/>
              <a:t>Click icon to add picture</a:t>
            </a:r>
            <a:endParaRPr lang="en-US" dirty="0"/>
          </a:p>
        </p:txBody>
      </p:sp>
    </p:spTree>
    <p:extLst>
      <p:ext uri="{BB962C8B-B14F-4D97-AF65-F5344CB8AC3E}">
        <p14:creationId xmlns:p14="http://schemas.microsoft.com/office/powerpoint/2010/main" val="34568828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theme" Target="../theme/theme2.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EB3E4AE-132A-8D4E-A781-72EDFCB0DBC0}"/>
              </a:ext>
            </a:extLst>
          </p:cNvPr>
          <p:cNvSpPr>
            <a:spLocks noGrp="1"/>
          </p:cNvSpPr>
          <p:nvPr>
            <p:ph type="title"/>
          </p:nvPr>
        </p:nvSpPr>
        <p:spPr>
          <a:xfrm>
            <a:off x="672160" y="365125"/>
            <a:ext cx="10773080" cy="1325563"/>
          </a:xfrm>
          <a:prstGeom prst="rect">
            <a:avLst/>
          </a:prstGeom>
        </p:spPr>
        <p:txBody>
          <a:bodyPr vert="horz" lIns="0" tIns="45720" rIns="91440" bIns="45720" rtlCol="0" anchor="ctr">
            <a:normAutofit/>
          </a:bodyPr>
          <a:lstStyle/>
          <a:p>
            <a:r>
              <a:rPr lang="en-GB" dirty="0"/>
              <a:t>Click to edit Master title style</a:t>
            </a:r>
            <a:endParaRPr lang="en-US" dirty="0"/>
          </a:p>
        </p:txBody>
      </p:sp>
      <p:sp>
        <p:nvSpPr>
          <p:cNvPr id="3" name="Text Placeholder 2">
            <a:extLst>
              <a:ext uri="{FF2B5EF4-FFF2-40B4-BE49-F238E27FC236}">
                <a16:creationId xmlns:a16="http://schemas.microsoft.com/office/drawing/2014/main" id="{7F976C11-F982-9546-898B-E107604207DB}"/>
              </a:ext>
            </a:extLst>
          </p:cNvPr>
          <p:cNvSpPr>
            <a:spLocks noGrp="1"/>
          </p:cNvSpPr>
          <p:nvPr>
            <p:ph type="body" idx="1"/>
          </p:nvPr>
        </p:nvSpPr>
        <p:spPr>
          <a:xfrm>
            <a:off x="672160" y="1825625"/>
            <a:ext cx="10773080" cy="4003574"/>
          </a:xfrm>
          <a:prstGeom prst="rect">
            <a:avLst/>
          </a:prstGeom>
        </p:spPr>
        <p:txBody>
          <a:bodyPr vert="horz" lIns="0" tIns="45720" rIns="91440" bIns="45720" rtlCol="0">
            <a:normAutofit/>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5" name="Footer Placeholder 4">
            <a:extLst>
              <a:ext uri="{FF2B5EF4-FFF2-40B4-BE49-F238E27FC236}">
                <a16:creationId xmlns:a16="http://schemas.microsoft.com/office/drawing/2014/main" id="{97298B3B-809D-554C-83E1-E1DF242665D7}"/>
              </a:ext>
            </a:extLst>
          </p:cNvPr>
          <p:cNvSpPr>
            <a:spLocks noGrp="1"/>
          </p:cNvSpPr>
          <p:nvPr>
            <p:ph type="ftr" sz="quarter" idx="3"/>
          </p:nvPr>
        </p:nvSpPr>
        <p:spPr>
          <a:xfrm>
            <a:off x="672160" y="6356349"/>
            <a:ext cx="4114800" cy="365125"/>
          </a:xfrm>
          <a:prstGeom prst="rect">
            <a:avLst/>
          </a:prstGeom>
        </p:spPr>
        <p:txBody>
          <a:bodyPr vert="horz" lIns="0" tIns="45720" rIns="91440" bIns="45720" rtlCol="0" anchor="ctr"/>
          <a:lstStyle>
            <a:lvl1pPr algn="l">
              <a:defRPr sz="1200">
                <a:solidFill>
                  <a:schemeClr val="tx1"/>
                </a:solidFill>
                <a:latin typeface="Arial" panose="020B0604020202020204" pitchFamily="34" charset="0"/>
                <a:cs typeface="Arial" panose="020B0604020202020204" pitchFamily="34" charset="0"/>
              </a:defRPr>
            </a:lvl1pPr>
          </a:lstStyle>
          <a:p>
            <a:fld id="{B7432813-06BC-C841-9E95-BAE7A3984933}" type="slidenum">
              <a:rPr lang="en-US" b="1" smtClean="0"/>
              <a:pPr/>
              <a:t>‹#›</a:t>
            </a:fld>
            <a:r>
              <a:rPr lang="en-US"/>
              <a:t>  |  Presentation Title</a:t>
            </a:r>
            <a:endParaRPr lang="en-US" dirty="0"/>
          </a:p>
        </p:txBody>
      </p:sp>
    </p:spTree>
    <p:extLst>
      <p:ext uri="{BB962C8B-B14F-4D97-AF65-F5344CB8AC3E}">
        <p14:creationId xmlns:p14="http://schemas.microsoft.com/office/powerpoint/2010/main" val="3848737393"/>
      </p:ext>
    </p:extLst>
  </p:cSld>
  <p:clrMap bg1="lt1" tx1="dk1" bg2="lt2" tx2="dk2" accent1="accent1" accent2="accent2" accent3="accent3" accent4="accent4" accent5="accent5" accent6="accent6" hlink="hlink" folHlink="folHlink"/>
  <p:sldLayoutIdLst>
    <p:sldLayoutId id="2147483649" r:id="rId1"/>
    <p:sldLayoutId id="2147483656" r:id="rId2"/>
    <p:sldLayoutId id="2147483657" r:id="rId3"/>
    <p:sldLayoutId id="2147483660" r:id="rId4"/>
    <p:sldLayoutId id="2147483661" r:id="rId5"/>
    <p:sldLayoutId id="2147483662" r:id="rId6"/>
    <p:sldLayoutId id="2147483663" r:id="rId7"/>
    <p:sldLayoutId id="2147483650" r:id="rId8"/>
    <p:sldLayoutId id="2147483652" r:id="rId9"/>
    <p:sldLayoutId id="2147483654" r:id="rId10"/>
    <p:sldLayoutId id="2147483659" r:id="rId11"/>
    <p:sldLayoutId id="2147483658" r:id="rId12"/>
    <p:sldLayoutId id="2147483664" r:id="rId13"/>
    <p:sldLayoutId id="2147483655" r:id="rId14"/>
  </p:sldLayoutIdLst>
  <p:hf sldNum="0" hdr="0" dt="0"/>
  <p:txStyles>
    <p:titleStyle>
      <a:lvl1pPr algn="l" defTabSz="914400" rtl="0" eaLnBrk="1" latinLnBrk="0" hangingPunct="1">
        <a:lnSpc>
          <a:spcPct val="90000"/>
        </a:lnSpc>
        <a:spcBef>
          <a:spcPct val="0"/>
        </a:spcBef>
        <a:buNone/>
        <a:defRPr sz="4000" b="1" i="0" kern="1200">
          <a:solidFill>
            <a:schemeClr val="tx1"/>
          </a:solidFill>
          <a:latin typeface="Arial Black" panose="020B0604020202020204" pitchFamily="34" charset="0"/>
          <a:ea typeface="+mj-ea"/>
          <a:cs typeface="Arial Black"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3169C12-3A0B-4009-B05D-1C0C93144EC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080C1EA7-7FD7-4CE2-9125-900AF2010A9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695164C3-D72D-4490-B30B-E8A063131B8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DAB6B50-9AB3-442A-BD25-4FD2DD744B12}" type="datetimeFigureOut">
              <a:rPr lang="en-GB" smtClean="0"/>
              <a:t>23/09/2024</a:t>
            </a:fld>
            <a:endParaRPr lang="en-GB"/>
          </a:p>
        </p:txBody>
      </p:sp>
      <p:sp>
        <p:nvSpPr>
          <p:cNvPr id="5" name="Footer Placeholder 4">
            <a:extLst>
              <a:ext uri="{FF2B5EF4-FFF2-40B4-BE49-F238E27FC236}">
                <a16:creationId xmlns:a16="http://schemas.microsoft.com/office/drawing/2014/main" id="{31DAD2B1-ECDB-4CD9-94DE-8778C1DEB06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6AD4C73B-C8A9-47A1-8D40-7AA19FF530C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EC29B34-F19B-4E45-AE41-9F2BE8783EA5}" type="slidenum">
              <a:rPr lang="en-GB" smtClean="0"/>
              <a:t>‹#›</a:t>
            </a:fld>
            <a:endParaRPr lang="en-GB"/>
          </a:p>
        </p:txBody>
      </p:sp>
    </p:spTree>
    <p:extLst>
      <p:ext uri="{BB962C8B-B14F-4D97-AF65-F5344CB8AC3E}">
        <p14:creationId xmlns:p14="http://schemas.microsoft.com/office/powerpoint/2010/main" val="4286731447"/>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524000" y="2027197"/>
            <a:ext cx="9144000" cy="2992141"/>
          </a:xfrm>
        </p:spPr>
        <p:txBody>
          <a:bodyPr>
            <a:normAutofit/>
          </a:bodyPr>
          <a:lstStyle/>
          <a:p>
            <a:r>
              <a:rPr lang="en-GB" b="1" dirty="0"/>
              <a:t>Management &amp; Organisational Behaviour 4</a:t>
            </a:r>
          </a:p>
          <a:p>
            <a:r>
              <a:rPr lang="en-GB" b="1" dirty="0"/>
              <a:t>Module Code: ENGE08016</a:t>
            </a:r>
          </a:p>
          <a:p>
            <a:endParaRPr lang="en-GB" dirty="0"/>
          </a:p>
          <a:p>
            <a:pPr algn="ctr"/>
            <a:endParaRPr lang="en-IE" dirty="0"/>
          </a:p>
          <a:p>
            <a:endParaRPr lang="en-US" dirty="0"/>
          </a:p>
        </p:txBody>
      </p:sp>
    </p:spTree>
    <p:extLst>
      <p:ext uri="{BB962C8B-B14F-4D97-AF65-F5344CB8AC3E}">
        <p14:creationId xmlns:p14="http://schemas.microsoft.com/office/powerpoint/2010/main" val="5067614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2793" y="236842"/>
            <a:ext cx="8006592" cy="753644"/>
          </a:xfrm>
        </p:spPr>
        <p:txBody>
          <a:bodyPr>
            <a:normAutofit/>
          </a:bodyPr>
          <a:lstStyle/>
          <a:p>
            <a:r>
              <a:rPr lang="en-US" dirty="0"/>
              <a:t>S.W.O.T</a:t>
            </a:r>
          </a:p>
        </p:txBody>
      </p:sp>
      <p:sp>
        <p:nvSpPr>
          <p:cNvPr id="8" name="Rectangle 7">
            <a:extLst>
              <a:ext uri="{FF2B5EF4-FFF2-40B4-BE49-F238E27FC236}">
                <a16:creationId xmlns:a16="http://schemas.microsoft.com/office/drawing/2014/main" id="{D2052424-12A2-4022-A0B8-0EA050FC1A6A}"/>
              </a:ext>
            </a:extLst>
          </p:cNvPr>
          <p:cNvSpPr/>
          <p:nvPr/>
        </p:nvSpPr>
        <p:spPr>
          <a:xfrm>
            <a:off x="566956" y="808667"/>
            <a:ext cx="11065720" cy="3785652"/>
          </a:xfrm>
          <a:prstGeom prst="rect">
            <a:avLst/>
          </a:prstGeom>
        </p:spPr>
        <p:txBody>
          <a:bodyPr wrap="square">
            <a:spAutoFit/>
          </a:bodyPr>
          <a:lstStyle/>
          <a:p>
            <a:r>
              <a:rPr lang="en-IE" b="1" dirty="0"/>
              <a:t>Opportunities (O):</a:t>
            </a:r>
            <a:endParaRPr lang="en-IE" dirty="0"/>
          </a:p>
          <a:p>
            <a:pPr marL="742950" lvl="1" indent="-285750">
              <a:buFont typeface="Arial" panose="020B0604020202020204" pitchFamily="34" charset="0"/>
              <a:buChar char="•"/>
            </a:pPr>
            <a:r>
              <a:rPr lang="en-IE" dirty="0"/>
              <a:t>Opportunities are external, favourable factors or circumstances that the organization can capitalize on to achieve its goals and objectives.</a:t>
            </a:r>
          </a:p>
          <a:p>
            <a:pPr marL="742950" lvl="1" indent="-285750">
              <a:buFont typeface="Arial" panose="020B0604020202020204" pitchFamily="34" charset="0"/>
              <a:buChar char="•"/>
            </a:pPr>
            <a:r>
              <a:rPr lang="en-IE" dirty="0"/>
              <a:t>Recognizing opportunities is essential for aligning organizational strategies with potential growth areas.</a:t>
            </a:r>
          </a:p>
          <a:p>
            <a:pPr marL="742950" lvl="1" indent="-285750">
              <a:buFont typeface="Arial" panose="020B0604020202020204" pitchFamily="34" charset="0"/>
              <a:buChar char="•"/>
            </a:pPr>
            <a:r>
              <a:rPr lang="en-IE" dirty="0"/>
              <a:t>Opportunities may arise from market trends, technological advancements, changes in regulations, emerging markets, or partnerships.</a:t>
            </a:r>
          </a:p>
          <a:p>
            <a:r>
              <a:rPr lang="en-IE" b="1" dirty="0"/>
              <a:t>Threats (T):</a:t>
            </a:r>
            <a:endParaRPr lang="en-IE" dirty="0"/>
          </a:p>
          <a:p>
            <a:pPr marL="742950" lvl="1" indent="-285750">
              <a:buFont typeface="Arial" panose="020B0604020202020204" pitchFamily="34" charset="0"/>
              <a:buChar char="•"/>
            </a:pPr>
            <a:r>
              <a:rPr lang="en-IE" dirty="0"/>
              <a:t>Threats are external, unfavourable factors or challenges that could negatively impact the organization's performance and success.</a:t>
            </a:r>
          </a:p>
          <a:p>
            <a:pPr marL="742950" lvl="1" indent="-285750">
              <a:buFont typeface="Arial" panose="020B0604020202020204" pitchFamily="34" charset="0"/>
              <a:buChar char="•"/>
            </a:pPr>
            <a:r>
              <a:rPr lang="en-IE" dirty="0"/>
              <a:t>Identifying threats helps the organization develop strategies to mitigate or overcome these challenges.</a:t>
            </a:r>
          </a:p>
          <a:p>
            <a:pPr marL="742950" lvl="1" indent="-285750">
              <a:buFont typeface="Arial" panose="020B0604020202020204" pitchFamily="34" charset="0"/>
              <a:buChar char="•"/>
            </a:pPr>
            <a:r>
              <a:rPr lang="en-IE" dirty="0"/>
              <a:t>Threats could include intense competition, economic downturns, changing consumer behaviour, disruptive technologies, or unfavourable market conditions.</a:t>
            </a:r>
          </a:p>
          <a:p>
            <a:endParaRPr lang="en-US" sz="2400" dirty="0"/>
          </a:p>
        </p:txBody>
      </p:sp>
      <p:pic>
        <p:nvPicPr>
          <p:cNvPr id="4" name="Picture 3">
            <a:extLst>
              <a:ext uri="{FF2B5EF4-FFF2-40B4-BE49-F238E27FC236}">
                <a16:creationId xmlns:a16="http://schemas.microsoft.com/office/drawing/2014/main" id="{18D9B9F3-7146-465D-A55B-21D67332EA6B}"/>
              </a:ext>
            </a:extLst>
          </p:cNvPr>
          <p:cNvPicPr>
            <a:picLocks noChangeAspect="1"/>
          </p:cNvPicPr>
          <p:nvPr/>
        </p:nvPicPr>
        <p:blipFill>
          <a:blip r:embed="rId2"/>
          <a:stretch>
            <a:fillRect/>
          </a:stretch>
        </p:blipFill>
        <p:spPr>
          <a:xfrm>
            <a:off x="4696089" y="4235367"/>
            <a:ext cx="2219759" cy="1464097"/>
          </a:xfrm>
          <a:prstGeom prst="rect">
            <a:avLst/>
          </a:prstGeom>
        </p:spPr>
      </p:pic>
      <p:sp>
        <p:nvSpPr>
          <p:cNvPr id="5" name="Rectangle 4">
            <a:extLst>
              <a:ext uri="{FF2B5EF4-FFF2-40B4-BE49-F238E27FC236}">
                <a16:creationId xmlns:a16="http://schemas.microsoft.com/office/drawing/2014/main" id="{83C0AE00-164D-4FB9-BAA7-DD5693EE7C52}"/>
              </a:ext>
            </a:extLst>
          </p:cNvPr>
          <p:cNvSpPr/>
          <p:nvPr/>
        </p:nvSpPr>
        <p:spPr>
          <a:xfrm>
            <a:off x="5059541" y="5797920"/>
            <a:ext cx="1289135" cy="246221"/>
          </a:xfrm>
          <a:prstGeom prst="rect">
            <a:avLst/>
          </a:prstGeom>
        </p:spPr>
        <p:txBody>
          <a:bodyPr wrap="none">
            <a:spAutoFit/>
          </a:bodyPr>
          <a:lstStyle/>
          <a:p>
            <a:r>
              <a:rPr lang="en-IE" sz="1000" dirty="0"/>
              <a:t>Image Source: </a:t>
            </a:r>
            <a:r>
              <a:rPr lang="en-IE" sz="1000" dirty="0" err="1"/>
              <a:t>Tallyfy</a:t>
            </a:r>
            <a:endParaRPr lang="en-IE" sz="1000" dirty="0"/>
          </a:p>
        </p:txBody>
      </p:sp>
    </p:spTree>
    <p:extLst>
      <p:ext uri="{BB962C8B-B14F-4D97-AF65-F5344CB8AC3E}">
        <p14:creationId xmlns:p14="http://schemas.microsoft.com/office/powerpoint/2010/main" val="1403135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2793" y="236842"/>
            <a:ext cx="8006592" cy="753644"/>
          </a:xfrm>
        </p:spPr>
        <p:txBody>
          <a:bodyPr>
            <a:normAutofit/>
          </a:bodyPr>
          <a:lstStyle/>
          <a:p>
            <a:r>
              <a:rPr lang="en-IE" dirty="0"/>
              <a:t>Issue Based Strategic Planning</a:t>
            </a:r>
          </a:p>
        </p:txBody>
      </p:sp>
      <p:sp>
        <p:nvSpPr>
          <p:cNvPr id="8" name="Rectangle 7">
            <a:extLst>
              <a:ext uri="{FF2B5EF4-FFF2-40B4-BE49-F238E27FC236}">
                <a16:creationId xmlns:a16="http://schemas.microsoft.com/office/drawing/2014/main" id="{D2052424-12A2-4022-A0B8-0EA050FC1A6A}"/>
              </a:ext>
            </a:extLst>
          </p:cNvPr>
          <p:cNvSpPr/>
          <p:nvPr/>
        </p:nvSpPr>
        <p:spPr>
          <a:xfrm>
            <a:off x="566956" y="808667"/>
            <a:ext cx="11065720" cy="1569660"/>
          </a:xfrm>
          <a:prstGeom prst="rect">
            <a:avLst/>
          </a:prstGeom>
        </p:spPr>
        <p:txBody>
          <a:bodyPr wrap="square">
            <a:spAutoFit/>
          </a:bodyPr>
          <a:lstStyle/>
          <a:p>
            <a:r>
              <a:rPr lang="en-IE" dirty="0"/>
              <a:t>Issue-based strategic planning is a strategic management approach that focuses on addressing specific critical issues or challenges facing an organization. Instead of formulating strategies based on a broad analysis of the organization's internal and external environment, issue-based strategic planning focuses on specific problems or opportunities that need immediate attention and resolution.</a:t>
            </a:r>
          </a:p>
          <a:p>
            <a:endParaRPr lang="en-US" sz="2400" dirty="0"/>
          </a:p>
        </p:txBody>
      </p:sp>
      <p:sp>
        <p:nvSpPr>
          <p:cNvPr id="3" name="TextBox 2">
            <a:extLst>
              <a:ext uri="{FF2B5EF4-FFF2-40B4-BE49-F238E27FC236}">
                <a16:creationId xmlns:a16="http://schemas.microsoft.com/office/drawing/2014/main" id="{2CB55A15-ED88-4502-829E-B9E772ADE040}"/>
              </a:ext>
            </a:extLst>
          </p:cNvPr>
          <p:cNvSpPr txBox="1"/>
          <p:nvPr/>
        </p:nvSpPr>
        <p:spPr>
          <a:xfrm>
            <a:off x="630314" y="2138629"/>
            <a:ext cx="4962617" cy="3770263"/>
          </a:xfrm>
          <a:prstGeom prst="rect">
            <a:avLst/>
          </a:prstGeom>
          <a:noFill/>
        </p:spPr>
        <p:txBody>
          <a:bodyPr wrap="square" rtlCol="0">
            <a:spAutoFit/>
          </a:bodyPr>
          <a:lstStyle/>
          <a:p>
            <a:r>
              <a:rPr lang="en-IE" sz="1100" b="1" dirty="0"/>
              <a:t>Identifying Key Issues:</a:t>
            </a:r>
            <a:endParaRPr lang="en-IE" sz="1100" dirty="0"/>
          </a:p>
          <a:p>
            <a:pPr marL="628650" lvl="1" indent="-171450">
              <a:buFont typeface="Arial" panose="020B0604020202020204" pitchFamily="34" charset="0"/>
              <a:buChar char="•"/>
            </a:pPr>
            <a:r>
              <a:rPr lang="en-IE" sz="1100" dirty="0"/>
              <a:t>Begin by identifying the most pressing issues, challenges, or opportunities that require strategic intervention.</a:t>
            </a:r>
          </a:p>
          <a:p>
            <a:pPr marL="628650" lvl="1" indent="-171450">
              <a:buFont typeface="Arial" panose="020B0604020202020204" pitchFamily="34" charset="0"/>
              <a:buChar char="•"/>
            </a:pPr>
            <a:r>
              <a:rPr lang="en-IE" sz="1100" dirty="0"/>
              <a:t>These issues are typically critical to the organization's success, growth, sustainability, or competitive positioning.</a:t>
            </a:r>
          </a:p>
          <a:p>
            <a:r>
              <a:rPr lang="en-IE" sz="1100" b="1" dirty="0" err="1"/>
              <a:t>Analyzing</a:t>
            </a:r>
            <a:r>
              <a:rPr lang="en-IE" sz="1100" b="1" dirty="0"/>
              <a:t> Key Issues:</a:t>
            </a:r>
            <a:endParaRPr lang="en-IE" sz="1100" dirty="0"/>
          </a:p>
          <a:p>
            <a:pPr marL="628650" lvl="1" indent="-171450">
              <a:buFont typeface="Arial" panose="020B0604020202020204" pitchFamily="34" charset="0"/>
              <a:buChar char="•"/>
            </a:pPr>
            <a:r>
              <a:rPr lang="en-IE" sz="1100" dirty="0"/>
              <a:t>Conduct a thorough analysis of each identified issue to understand its root causes, implications, and potential impact on the organization.</a:t>
            </a:r>
          </a:p>
          <a:p>
            <a:pPr marL="628650" lvl="1" indent="-171450">
              <a:buFont typeface="Arial" panose="020B0604020202020204" pitchFamily="34" charset="0"/>
              <a:buChar char="•"/>
            </a:pPr>
            <a:r>
              <a:rPr lang="en-IE" sz="1100" dirty="0"/>
              <a:t>Gather relevant data, involve stakeholders, and employ appropriate analytical tools to gain a comprehensive understanding of the issues.</a:t>
            </a:r>
          </a:p>
          <a:p>
            <a:r>
              <a:rPr lang="en-IE" sz="1100" b="1" dirty="0"/>
              <a:t>Setting Priorities:</a:t>
            </a:r>
            <a:endParaRPr lang="en-IE" sz="1100" dirty="0"/>
          </a:p>
          <a:p>
            <a:pPr marL="628650" lvl="1" indent="-171450">
              <a:buFont typeface="Arial" panose="020B0604020202020204" pitchFamily="34" charset="0"/>
              <a:buChar char="•"/>
            </a:pPr>
            <a:r>
              <a:rPr lang="en-IE" sz="1100" dirty="0"/>
              <a:t>Prioritize the identified issues based on their urgency, impact on organizational objectives, and alignment with the organization's mission and vision.</a:t>
            </a:r>
          </a:p>
          <a:p>
            <a:pPr marL="628650" lvl="1" indent="-171450">
              <a:buFont typeface="Arial" panose="020B0604020202020204" pitchFamily="34" charset="0"/>
              <a:buChar char="•"/>
            </a:pPr>
            <a:r>
              <a:rPr lang="en-IE" sz="1100" dirty="0"/>
              <a:t>Assign a level of importance to each issue to guide resource allocation and focus on the most critical concerns.</a:t>
            </a:r>
          </a:p>
          <a:p>
            <a:r>
              <a:rPr lang="en-IE" sz="1100" b="1" dirty="0"/>
              <a:t>Formulating Strategies:</a:t>
            </a:r>
            <a:endParaRPr lang="en-IE" sz="1100" dirty="0"/>
          </a:p>
          <a:p>
            <a:pPr marL="628650" lvl="1" indent="-171450">
              <a:buFont typeface="Arial" panose="020B0604020202020204" pitchFamily="34" charset="0"/>
              <a:buChar char="•"/>
            </a:pPr>
            <a:r>
              <a:rPr lang="en-IE" sz="1100" dirty="0"/>
              <a:t>Develop strategies tailored to address each identified issue effectively and efficiently.</a:t>
            </a:r>
          </a:p>
          <a:p>
            <a:pPr marL="628650" lvl="1" indent="-171450">
              <a:buFont typeface="Arial" panose="020B0604020202020204" pitchFamily="34" charset="0"/>
              <a:buChar char="•"/>
            </a:pPr>
            <a:r>
              <a:rPr lang="en-IE" sz="1100" dirty="0"/>
              <a:t>Ensure that each strategy is targeted, actionable, and aligned with the overall goals and objectives of the organization.</a:t>
            </a:r>
          </a:p>
          <a:p>
            <a:endParaRPr lang="en-IE" sz="800" dirty="0"/>
          </a:p>
        </p:txBody>
      </p:sp>
      <p:sp>
        <p:nvSpPr>
          <p:cNvPr id="7" name="TextBox 6">
            <a:extLst>
              <a:ext uri="{FF2B5EF4-FFF2-40B4-BE49-F238E27FC236}">
                <a16:creationId xmlns:a16="http://schemas.microsoft.com/office/drawing/2014/main" id="{E7D62616-6E09-4CC3-A00E-1C5CDF211700}"/>
              </a:ext>
            </a:extLst>
          </p:cNvPr>
          <p:cNvSpPr txBox="1"/>
          <p:nvPr/>
        </p:nvSpPr>
        <p:spPr>
          <a:xfrm>
            <a:off x="6599071" y="2138628"/>
            <a:ext cx="4824561" cy="3770263"/>
          </a:xfrm>
          <a:prstGeom prst="rect">
            <a:avLst/>
          </a:prstGeom>
          <a:noFill/>
        </p:spPr>
        <p:txBody>
          <a:bodyPr wrap="square" rtlCol="0">
            <a:spAutoFit/>
          </a:bodyPr>
          <a:lstStyle/>
          <a:p>
            <a:r>
              <a:rPr lang="en-IE" sz="1100" b="1" dirty="0"/>
              <a:t>Allocating Resources:</a:t>
            </a:r>
            <a:endParaRPr lang="en-IE" sz="1100" dirty="0"/>
          </a:p>
          <a:p>
            <a:pPr marL="628650" lvl="1" indent="-171450">
              <a:buFont typeface="Arial" panose="020B0604020202020204" pitchFamily="34" charset="0"/>
              <a:buChar char="•"/>
            </a:pPr>
            <a:r>
              <a:rPr lang="en-IE" sz="1100" dirty="0"/>
              <a:t>Allocate necessary resources such as finances, personnel, time, and technology to implement the chosen strategies for issue resolution.</a:t>
            </a:r>
          </a:p>
          <a:p>
            <a:pPr marL="628650" lvl="1" indent="-171450">
              <a:buFont typeface="Arial" panose="020B0604020202020204" pitchFamily="34" charset="0"/>
              <a:buChar char="•"/>
            </a:pPr>
            <a:r>
              <a:rPr lang="en-IE" sz="1100" dirty="0"/>
              <a:t>Optimize resource allocation to maximize the potential impact of the strategies on issue resolution.</a:t>
            </a:r>
          </a:p>
          <a:p>
            <a:r>
              <a:rPr lang="en-IE" sz="1100" b="1" dirty="0"/>
              <a:t>Implementing Action Plans:</a:t>
            </a:r>
            <a:endParaRPr lang="en-IE" sz="1100" dirty="0"/>
          </a:p>
          <a:p>
            <a:pPr marL="628650" lvl="1" indent="-171450">
              <a:buFont typeface="Arial" panose="020B0604020202020204" pitchFamily="34" charset="0"/>
              <a:buChar char="•"/>
            </a:pPr>
            <a:r>
              <a:rPr lang="en-IE" sz="1100" dirty="0"/>
              <a:t>Create detailed action plans for executing the chosen strategies.</a:t>
            </a:r>
          </a:p>
          <a:p>
            <a:pPr marL="628650" lvl="1" indent="-171450">
              <a:buFont typeface="Arial" panose="020B0604020202020204" pitchFamily="34" charset="0"/>
              <a:buChar char="•"/>
            </a:pPr>
            <a:r>
              <a:rPr lang="en-IE" sz="1100" dirty="0"/>
              <a:t>Specify clear objectives, timelines, responsibilities, and performance indicators for monitoring progress and ensuring successful implementation.</a:t>
            </a:r>
          </a:p>
          <a:p>
            <a:r>
              <a:rPr lang="en-IE" sz="1100" b="1" dirty="0"/>
              <a:t>Monitoring and Evaluation:</a:t>
            </a:r>
            <a:endParaRPr lang="en-IE" sz="1100" dirty="0"/>
          </a:p>
          <a:p>
            <a:pPr marL="628650" lvl="1" indent="-171450">
              <a:buFont typeface="Arial" panose="020B0604020202020204" pitchFamily="34" charset="0"/>
              <a:buChar char="•"/>
            </a:pPr>
            <a:r>
              <a:rPr lang="en-IE" sz="1100" dirty="0"/>
              <a:t>Continuously monitor the progress of strategy implementation and the resolution of the identified issues.</a:t>
            </a:r>
          </a:p>
          <a:p>
            <a:pPr marL="628650" lvl="1" indent="-171450">
              <a:buFont typeface="Arial" panose="020B0604020202020204" pitchFamily="34" charset="0"/>
              <a:buChar char="•"/>
            </a:pPr>
            <a:r>
              <a:rPr lang="en-IE" sz="1100" dirty="0"/>
              <a:t>Evaluate the effectiveness of the strategies based on predefined metrics and make adjustments as needed to achieve desired outcomes.</a:t>
            </a:r>
          </a:p>
          <a:p>
            <a:r>
              <a:rPr lang="en-IE" sz="1100" b="1" dirty="0"/>
              <a:t>Learning and Adaptation:</a:t>
            </a:r>
            <a:endParaRPr lang="en-IE" sz="1100" dirty="0"/>
          </a:p>
          <a:p>
            <a:pPr marL="628650" lvl="1" indent="-171450">
              <a:buFont typeface="Arial" panose="020B0604020202020204" pitchFamily="34" charset="0"/>
              <a:buChar char="•"/>
            </a:pPr>
            <a:r>
              <a:rPr lang="en-IE" sz="1100" dirty="0"/>
              <a:t>Encourage a culture of continuous learning and adaptation within the organization.</a:t>
            </a:r>
          </a:p>
          <a:p>
            <a:pPr marL="628650" lvl="1" indent="-171450">
              <a:buFont typeface="Arial" panose="020B0604020202020204" pitchFamily="34" charset="0"/>
              <a:buChar char="•"/>
            </a:pPr>
            <a:r>
              <a:rPr lang="en-IE" sz="1100" dirty="0"/>
              <a:t>Gather insights and lessons from the issue-based strategic planning process to enhance future planning and decision-making.</a:t>
            </a:r>
          </a:p>
          <a:p>
            <a:endParaRPr lang="en-IE" sz="800" dirty="0"/>
          </a:p>
        </p:txBody>
      </p:sp>
    </p:spTree>
    <p:extLst>
      <p:ext uri="{BB962C8B-B14F-4D97-AF65-F5344CB8AC3E}">
        <p14:creationId xmlns:p14="http://schemas.microsoft.com/office/powerpoint/2010/main" val="30719455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2793" y="236842"/>
            <a:ext cx="8006592" cy="753644"/>
          </a:xfrm>
        </p:spPr>
        <p:txBody>
          <a:bodyPr>
            <a:normAutofit/>
          </a:bodyPr>
          <a:lstStyle/>
          <a:p>
            <a:r>
              <a:rPr lang="en-IE" dirty="0"/>
              <a:t>Sample Issue Based Strategic Planning</a:t>
            </a:r>
          </a:p>
        </p:txBody>
      </p:sp>
      <p:pic>
        <p:nvPicPr>
          <p:cNvPr id="16386" name="Picture 2" descr="Issue Based Strategic Planning Model">
            <a:extLst>
              <a:ext uri="{FF2B5EF4-FFF2-40B4-BE49-F238E27FC236}">
                <a16:creationId xmlns:a16="http://schemas.microsoft.com/office/drawing/2014/main" id="{E9F264D2-F42B-4DFD-8101-0B52C94CE93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8171" y="736846"/>
            <a:ext cx="8549196" cy="4808923"/>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F1B5BE5B-A6E2-48EE-8CEE-040C80FA13EB}"/>
              </a:ext>
            </a:extLst>
          </p:cNvPr>
          <p:cNvSpPr/>
          <p:nvPr/>
        </p:nvSpPr>
        <p:spPr>
          <a:xfrm>
            <a:off x="3713454" y="5679298"/>
            <a:ext cx="2900409" cy="246221"/>
          </a:xfrm>
          <a:prstGeom prst="rect">
            <a:avLst/>
          </a:prstGeom>
        </p:spPr>
        <p:txBody>
          <a:bodyPr wrap="square">
            <a:spAutoFit/>
          </a:bodyPr>
          <a:lstStyle/>
          <a:p>
            <a:r>
              <a:rPr lang="en-IE" sz="1000" dirty="0"/>
              <a:t>Image Source: </a:t>
            </a:r>
            <a:r>
              <a:rPr lang="en-IE" sz="1000" dirty="0" err="1"/>
              <a:t>Slideteam</a:t>
            </a:r>
            <a:endParaRPr lang="en-IE" sz="1000" dirty="0"/>
          </a:p>
        </p:txBody>
      </p:sp>
    </p:spTree>
    <p:extLst>
      <p:ext uri="{BB962C8B-B14F-4D97-AF65-F5344CB8AC3E}">
        <p14:creationId xmlns:p14="http://schemas.microsoft.com/office/powerpoint/2010/main" val="3890643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2793" y="236842"/>
            <a:ext cx="8006592" cy="753644"/>
          </a:xfrm>
        </p:spPr>
        <p:txBody>
          <a:bodyPr>
            <a:normAutofit/>
          </a:bodyPr>
          <a:lstStyle/>
          <a:p>
            <a:r>
              <a:rPr lang="en-IE" dirty="0"/>
              <a:t>Balanced Scorecard</a:t>
            </a:r>
          </a:p>
        </p:txBody>
      </p:sp>
      <p:sp>
        <p:nvSpPr>
          <p:cNvPr id="8" name="Rectangle 7">
            <a:extLst>
              <a:ext uri="{FF2B5EF4-FFF2-40B4-BE49-F238E27FC236}">
                <a16:creationId xmlns:a16="http://schemas.microsoft.com/office/drawing/2014/main" id="{D2052424-12A2-4022-A0B8-0EA050FC1A6A}"/>
              </a:ext>
            </a:extLst>
          </p:cNvPr>
          <p:cNvSpPr/>
          <p:nvPr/>
        </p:nvSpPr>
        <p:spPr>
          <a:xfrm>
            <a:off x="566956" y="808667"/>
            <a:ext cx="4599848" cy="3139321"/>
          </a:xfrm>
          <a:prstGeom prst="rect">
            <a:avLst/>
          </a:prstGeom>
        </p:spPr>
        <p:txBody>
          <a:bodyPr wrap="square">
            <a:spAutoFit/>
          </a:bodyPr>
          <a:lstStyle/>
          <a:p>
            <a:pPr algn="just"/>
            <a:r>
              <a:rPr lang="en-IE" dirty="0"/>
              <a:t>The Balanced Scorecard (BSC) is a strategic management framework and performance measurement system that helps organizations translate their strategy into specific objectives and key performance indicators (KPIs) across multiple perspectives. It was introduced by Robert S. Kaplan and David P. Norton in the early 1990s as a tool to address the shortcomings of traditional performance measurement systems that often focused solely on financial metrics.</a:t>
            </a:r>
            <a:endParaRPr lang="en-US" sz="2400" dirty="0"/>
          </a:p>
        </p:txBody>
      </p:sp>
      <p:pic>
        <p:nvPicPr>
          <p:cNvPr id="17410" name="Picture 2" descr="What Are The 7 Benefits of a Balanced Scorecard? - Leading Edge Group">
            <a:extLst>
              <a:ext uri="{FF2B5EF4-FFF2-40B4-BE49-F238E27FC236}">
                <a16:creationId xmlns:a16="http://schemas.microsoft.com/office/drawing/2014/main" id="{9B2A02B4-9D4D-4A17-878C-5CAF78034D9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96333" y="811088"/>
            <a:ext cx="4508607" cy="3000273"/>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52EA602B-40C6-4563-8E69-D3171C288378}"/>
              </a:ext>
            </a:extLst>
          </p:cNvPr>
          <p:cNvSpPr/>
          <p:nvPr/>
        </p:nvSpPr>
        <p:spPr>
          <a:xfrm>
            <a:off x="7353298" y="3826541"/>
            <a:ext cx="2900409" cy="246221"/>
          </a:xfrm>
          <a:prstGeom prst="rect">
            <a:avLst/>
          </a:prstGeom>
        </p:spPr>
        <p:txBody>
          <a:bodyPr wrap="square">
            <a:spAutoFit/>
          </a:bodyPr>
          <a:lstStyle/>
          <a:p>
            <a:r>
              <a:rPr lang="en-IE" sz="1000" dirty="0"/>
              <a:t>Image Source: Leading Edge Group</a:t>
            </a:r>
          </a:p>
        </p:txBody>
      </p:sp>
    </p:spTree>
    <p:extLst>
      <p:ext uri="{BB962C8B-B14F-4D97-AF65-F5344CB8AC3E}">
        <p14:creationId xmlns:p14="http://schemas.microsoft.com/office/powerpoint/2010/main" val="28844723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2793" y="236842"/>
            <a:ext cx="10750524" cy="753644"/>
          </a:xfrm>
        </p:spPr>
        <p:txBody>
          <a:bodyPr>
            <a:normAutofit/>
          </a:bodyPr>
          <a:lstStyle/>
          <a:p>
            <a:r>
              <a:rPr lang="en-IE" dirty="0"/>
              <a:t>Balanced Scorecard</a:t>
            </a:r>
            <a:endParaRPr lang="en-GB" dirty="0"/>
          </a:p>
        </p:txBody>
      </p:sp>
      <p:sp>
        <p:nvSpPr>
          <p:cNvPr id="5" name="Rectangle 4">
            <a:extLst>
              <a:ext uri="{FF2B5EF4-FFF2-40B4-BE49-F238E27FC236}">
                <a16:creationId xmlns:a16="http://schemas.microsoft.com/office/drawing/2014/main" id="{83B68BF4-29D6-4C42-8BD1-70A23AAEE460}"/>
              </a:ext>
            </a:extLst>
          </p:cNvPr>
          <p:cNvSpPr/>
          <p:nvPr/>
        </p:nvSpPr>
        <p:spPr>
          <a:xfrm>
            <a:off x="566957" y="808667"/>
            <a:ext cx="4857300" cy="2616101"/>
          </a:xfrm>
          <a:prstGeom prst="rect">
            <a:avLst/>
          </a:prstGeom>
        </p:spPr>
        <p:txBody>
          <a:bodyPr wrap="square">
            <a:spAutoFit/>
          </a:bodyPr>
          <a:lstStyle/>
          <a:p>
            <a:r>
              <a:rPr lang="en-IE" b="1" dirty="0"/>
              <a:t>Financial Perspective:</a:t>
            </a:r>
            <a:endParaRPr lang="en-IE" dirty="0"/>
          </a:p>
          <a:p>
            <a:pPr marL="285750" indent="-285750">
              <a:buFont typeface="Arial" panose="020B0604020202020204" pitchFamily="34" charset="0"/>
              <a:buChar char="•"/>
            </a:pPr>
            <a:r>
              <a:rPr lang="en-IE" sz="1600" dirty="0"/>
              <a:t>Focuses on financial outcomes and objectives that directly impact the organization's financial success and sustainability.</a:t>
            </a:r>
          </a:p>
          <a:p>
            <a:pPr marL="285750" indent="-285750">
              <a:buFont typeface="Arial" panose="020B0604020202020204" pitchFamily="34" charset="0"/>
              <a:buChar char="•"/>
            </a:pPr>
            <a:r>
              <a:rPr lang="en-IE" sz="1600" dirty="0"/>
              <a:t>Examples include revenue growth, cost management, profitability, return on investment (ROI), and cash flow.</a:t>
            </a:r>
          </a:p>
          <a:p>
            <a:pPr algn="just"/>
            <a:endParaRPr lang="en-IE" sz="1400" dirty="0"/>
          </a:p>
          <a:p>
            <a:pPr algn="just"/>
            <a:endParaRPr lang="en-IE" dirty="0"/>
          </a:p>
          <a:p>
            <a:pPr algn="just"/>
            <a:endParaRPr lang="en-US" dirty="0"/>
          </a:p>
        </p:txBody>
      </p:sp>
      <p:sp>
        <p:nvSpPr>
          <p:cNvPr id="7" name="Rectangle 6">
            <a:extLst>
              <a:ext uri="{FF2B5EF4-FFF2-40B4-BE49-F238E27FC236}">
                <a16:creationId xmlns:a16="http://schemas.microsoft.com/office/drawing/2014/main" id="{70A61BF3-1FA6-46AF-B9DB-68A3FA4DBC82}"/>
              </a:ext>
            </a:extLst>
          </p:cNvPr>
          <p:cNvSpPr/>
          <p:nvPr/>
        </p:nvSpPr>
        <p:spPr>
          <a:xfrm>
            <a:off x="5886161" y="808667"/>
            <a:ext cx="4857300" cy="2123658"/>
          </a:xfrm>
          <a:prstGeom prst="rect">
            <a:avLst/>
          </a:prstGeom>
        </p:spPr>
        <p:txBody>
          <a:bodyPr wrap="square">
            <a:spAutoFit/>
          </a:bodyPr>
          <a:lstStyle/>
          <a:p>
            <a:r>
              <a:rPr lang="en-IE" b="1" dirty="0"/>
              <a:t>Customer Perspective:</a:t>
            </a:r>
            <a:endParaRPr lang="en-IE" dirty="0"/>
          </a:p>
          <a:p>
            <a:pPr marL="285750" indent="-285750">
              <a:buFont typeface="Arial" panose="020B0604020202020204" pitchFamily="34" charset="0"/>
              <a:buChar char="•"/>
            </a:pPr>
            <a:r>
              <a:rPr lang="en-IE" sz="1600" dirty="0"/>
              <a:t>Emphasizes meeting customer needs and delivering value to customers, thus driving customer satisfaction and loyalty.</a:t>
            </a:r>
          </a:p>
          <a:p>
            <a:pPr marL="285750" indent="-285750">
              <a:buFont typeface="Arial" panose="020B0604020202020204" pitchFamily="34" charset="0"/>
              <a:buChar char="•"/>
            </a:pPr>
            <a:r>
              <a:rPr lang="en-IE" sz="1600" dirty="0"/>
              <a:t>Involves objectives related to customer service, market share, customer retention, and customer perception of product/service quality.</a:t>
            </a:r>
          </a:p>
          <a:p>
            <a:pPr algn="just"/>
            <a:endParaRPr lang="en-US" dirty="0"/>
          </a:p>
        </p:txBody>
      </p:sp>
      <p:sp>
        <p:nvSpPr>
          <p:cNvPr id="8" name="Rectangle 7">
            <a:extLst>
              <a:ext uri="{FF2B5EF4-FFF2-40B4-BE49-F238E27FC236}">
                <a16:creationId xmlns:a16="http://schemas.microsoft.com/office/drawing/2014/main" id="{ABC15721-B36D-4AD5-97DE-540F8B66BBE5}"/>
              </a:ext>
            </a:extLst>
          </p:cNvPr>
          <p:cNvSpPr/>
          <p:nvPr/>
        </p:nvSpPr>
        <p:spPr>
          <a:xfrm>
            <a:off x="566957" y="3633246"/>
            <a:ext cx="4857300" cy="2123658"/>
          </a:xfrm>
          <a:prstGeom prst="rect">
            <a:avLst/>
          </a:prstGeom>
        </p:spPr>
        <p:txBody>
          <a:bodyPr wrap="square">
            <a:spAutoFit/>
          </a:bodyPr>
          <a:lstStyle/>
          <a:p>
            <a:r>
              <a:rPr lang="en-IE" b="1" dirty="0"/>
              <a:t>Internal Business Processes Perspective:</a:t>
            </a:r>
            <a:endParaRPr lang="en-IE" dirty="0"/>
          </a:p>
          <a:p>
            <a:pPr marL="285750" indent="-285750">
              <a:buFont typeface="Arial" panose="020B0604020202020204" pitchFamily="34" charset="0"/>
              <a:buChar char="•"/>
            </a:pPr>
            <a:r>
              <a:rPr lang="en-IE" sz="1600" dirty="0"/>
              <a:t>Concentrates on the critical processes and operations that are essential for delivering value to customers and stakeholders.</a:t>
            </a:r>
          </a:p>
          <a:p>
            <a:pPr marL="285750" indent="-285750">
              <a:buFont typeface="Arial" panose="020B0604020202020204" pitchFamily="34" charset="0"/>
              <a:buChar char="•"/>
            </a:pPr>
            <a:r>
              <a:rPr lang="en-IE" sz="1600" dirty="0"/>
              <a:t>Objectives in this perspective may include process efficiency, quality improvement, innovation, and time-to-market.</a:t>
            </a:r>
          </a:p>
          <a:p>
            <a:pPr algn="just"/>
            <a:endParaRPr lang="en-US" dirty="0"/>
          </a:p>
        </p:txBody>
      </p:sp>
      <p:sp>
        <p:nvSpPr>
          <p:cNvPr id="9" name="Rectangle 8">
            <a:extLst>
              <a:ext uri="{FF2B5EF4-FFF2-40B4-BE49-F238E27FC236}">
                <a16:creationId xmlns:a16="http://schemas.microsoft.com/office/drawing/2014/main" id="{88C748CA-F778-4CC5-AFB9-94145D2937B6}"/>
              </a:ext>
            </a:extLst>
          </p:cNvPr>
          <p:cNvSpPr/>
          <p:nvPr/>
        </p:nvSpPr>
        <p:spPr>
          <a:xfrm>
            <a:off x="5886161" y="3503840"/>
            <a:ext cx="4857300" cy="1877437"/>
          </a:xfrm>
          <a:prstGeom prst="rect">
            <a:avLst/>
          </a:prstGeom>
        </p:spPr>
        <p:txBody>
          <a:bodyPr wrap="square">
            <a:spAutoFit/>
          </a:bodyPr>
          <a:lstStyle/>
          <a:p>
            <a:r>
              <a:rPr lang="en-IE" b="1" dirty="0"/>
              <a:t>Learning and Growth (or Organizational Capability) Perspective:</a:t>
            </a:r>
            <a:endParaRPr lang="en-IE" dirty="0"/>
          </a:p>
          <a:p>
            <a:pPr marL="285750" indent="-285750">
              <a:buFont typeface="Arial" panose="020B0604020202020204" pitchFamily="34" charset="0"/>
              <a:buChar char="•"/>
            </a:pPr>
            <a:r>
              <a:rPr lang="en-IE" sz="1600" dirty="0"/>
              <a:t>Focuses on the organization's ability to learn, innovate, and grow to sustain long-term success.</a:t>
            </a:r>
          </a:p>
          <a:p>
            <a:pPr marL="285750" indent="-285750">
              <a:buFont typeface="Arial" panose="020B0604020202020204" pitchFamily="34" charset="0"/>
              <a:buChar char="•"/>
            </a:pPr>
            <a:r>
              <a:rPr lang="en-IE" sz="1600" dirty="0"/>
              <a:t>Objectives in this perspective may include employee training and development, knowledge management, organizational culture, and technology advancement.</a:t>
            </a:r>
          </a:p>
        </p:txBody>
      </p:sp>
      <p:cxnSp>
        <p:nvCxnSpPr>
          <p:cNvPr id="10" name="Straight Connector 9">
            <a:extLst>
              <a:ext uri="{FF2B5EF4-FFF2-40B4-BE49-F238E27FC236}">
                <a16:creationId xmlns:a16="http://schemas.microsoft.com/office/drawing/2014/main" id="{3E576983-A7AF-4BCF-B7E1-B6D7E21D6759}"/>
              </a:ext>
            </a:extLst>
          </p:cNvPr>
          <p:cNvCxnSpPr/>
          <p:nvPr/>
        </p:nvCxnSpPr>
        <p:spPr>
          <a:xfrm>
            <a:off x="5601812" y="683581"/>
            <a:ext cx="62144" cy="4883538"/>
          </a:xfrm>
          <a:prstGeom prst="line">
            <a:avLst/>
          </a:prstGeom>
          <a:ln w="38100">
            <a:solidFill>
              <a:schemeClr val="accent5">
                <a:lumMod val="90000"/>
                <a:lumOff val="1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B0263EDD-AE71-4CA5-AE1C-02778A76E105}"/>
              </a:ext>
            </a:extLst>
          </p:cNvPr>
          <p:cNvCxnSpPr>
            <a:cxnSpLocks/>
          </p:cNvCxnSpPr>
          <p:nvPr/>
        </p:nvCxnSpPr>
        <p:spPr>
          <a:xfrm flipH="1">
            <a:off x="470517" y="3240102"/>
            <a:ext cx="10469801" cy="0"/>
          </a:xfrm>
          <a:prstGeom prst="line">
            <a:avLst/>
          </a:prstGeom>
          <a:ln w="38100">
            <a:solidFill>
              <a:schemeClr val="accent5">
                <a:lumMod val="90000"/>
                <a:lumOff val="1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610311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2793" y="236842"/>
            <a:ext cx="8006592" cy="753644"/>
          </a:xfrm>
        </p:spPr>
        <p:txBody>
          <a:bodyPr>
            <a:normAutofit/>
          </a:bodyPr>
          <a:lstStyle/>
          <a:p>
            <a:r>
              <a:rPr lang="en-IE" dirty="0"/>
              <a:t>Objective and Key Results (OKRs)</a:t>
            </a:r>
          </a:p>
        </p:txBody>
      </p:sp>
      <p:sp>
        <p:nvSpPr>
          <p:cNvPr id="8" name="Rectangle 7">
            <a:extLst>
              <a:ext uri="{FF2B5EF4-FFF2-40B4-BE49-F238E27FC236}">
                <a16:creationId xmlns:a16="http://schemas.microsoft.com/office/drawing/2014/main" id="{D2052424-12A2-4022-A0B8-0EA050FC1A6A}"/>
              </a:ext>
            </a:extLst>
          </p:cNvPr>
          <p:cNvSpPr/>
          <p:nvPr/>
        </p:nvSpPr>
        <p:spPr>
          <a:xfrm>
            <a:off x="692792" y="1318374"/>
            <a:ext cx="5281879" cy="2862322"/>
          </a:xfrm>
          <a:prstGeom prst="rect">
            <a:avLst/>
          </a:prstGeom>
        </p:spPr>
        <p:txBody>
          <a:bodyPr wrap="square">
            <a:spAutoFit/>
          </a:bodyPr>
          <a:lstStyle/>
          <a:p>
            <a:pPr algn="just"/>
            <a:r>
              <a:rPr lang="en-IE" dirty="0"/>
              <a:t>Objective and Key Results (OKRs) is a goal-setting and performance management framework that helps organizations define and track objectives and their corresponding measurable outcomes. </a:t>
            </a:r>
          </a:p>
          <a:p>
            <a:pPr algn="just"/>
            <a:endParaRPr lang="en-IE" dirty="0"/>
          </a:p>
          <a:p>
            <a:pPr algn="just"/>
            <a:r>
              <a:rPr lang="en-IE" dirty="0"/>
              <a:t>It was popularized by Intel and later refined and adopted by companies like Google and many others. OKRs are designed to align teams and individuals with organizational objectives and drive progress toward achieving strategic goals.</a:t>
            </a:r>
            <a:endParaRPr lang="en-US" sz="2400" dirty="0"/>
          </a:p>
        </p:txBody>
      </p:sp>
      <p:pic>
        <p:nvPicPr>
          <p:cNvPr id="4102" name="Picture 6" descr="OKRs: How to Set Better Goals in 2023 [Examples + 2024 Guide]">
            <a:extLst>
              <a:ext uri="{FF2B5EF4-FFF2-40B4-BE49-F238E27FC236}">
                <a16:creationId xmlns:a16="http://schemas.microsoft.com/office/drawing/2014/main" id="{FCDBD2F5-533F-4872-938C-E7F46916A1E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17331" y="827519"/>
            <a:ext cx="5125375" cy="3844031"/>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AC513E6C-B1E5-4877-9873-147870E2AD4A}"/>
              </a:ext>
            </a:extLst>
          </p:cNvPr>
          <p:cNvSpPr/>
          <p:nvPr/>
        </p:nvSpPr>
        <p:spPr>
          <a:xfrm>
            <a:off x="8135450" y="4698985"/>
            <a:ext cx="1904689" cy="246221"/>
          </a:xfrm>
          <a:prstGeom prst="rect">
            <a:avLst/>
          </a:prstGeom>
        </p:spPr>
        <p:txBody>
          <a:bodyPr wrap="none">
            <a:spAutoFit/>
          </a:bodyPr>
          <a:lstStyle/>
          <a:p>
            <a:r>
              <a:rPr lang="en-IE" sz="1000" dirty="0"/>
              <a:t>Image Source: Whatmatters.com</a:t>
            </a:r>
          </a:p>
        </p:txBody>
      </p:sp>
    </p:spTree>
    <p:extLst>
      <p:ext uri="{BB962C8B-B14F-4D97-AF65-F5344CB8AC3E}">
        <p14:creationId xmlns:p14="http://schemas.microsoft.com/office/powerpoint/2010/main" val="1879974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2793" y="236842"/>
            <a:ext cx="8006592" cy="753644"/>
          </a:xfrm>
        </p:spPr>
        <p:txBody>
          <a:bodyPr>
            <a:normAutofit/>
          </a:bodyPr>
          <a:lstStyle/>
          <a:p>
            <a:r>
              <a:rPr lang="en-IE" dirty="0"/>
              <a:t>Objective and Key Results (OKRs)</a:t>
            </a:r>
          </a:p>
        </p:txBody>
      </p:sp>
      <p:sp>
        <p:nvSpPr>
          <p:cNvPr id="8" name="Rectangle 7">
            <a:extLst>
              <a:ext uri="{FF2B5EF4-FFF2-40B4-BE49-F238E27FC236}">
                <a16:creationId xmlns:a16="http://schemas.microsoft.com/office/drawing/2014/main" id="{D2052424-12A2-4022-A0B8-0EA050FC1A6A}"/>
              </a:ext>
            </a:extLst>
          </p:cNvPr>
          <p:cNvSpPr/>
          <p:nvPr/>
        </p:nvSpPr>
        <p:spPr>
          <a:xfrm>
            <a:off x="595138" y="613664"/>
            <a:ext cx="10652870" cy="4247317"/>
          </a:xfrm>
          <a:prstGeom prst="rect">
            <a:avLst/>
          </a:prstGeom>
        </p:spPr>
        <p:txBody>
          <a:bodyPr wrap="square">
            <a:spAutoFit/>
          </a:bodyPr>
          <a:lstStyle/>
          <a:p>
            <a:endParaRPr lang="en-IE" b="1" dirty="0"/>
          </a:p>
          <a:p>
            <a:r>
              <a:rPr lang="en-IE" b="1" dirty="0"/>
              <a:t>Objectives (O):</a:t>
            </a:r>
            <a:endParaRPr lang="en-IE" dirty="0"/>
          </a:p>
          <a:p>
            <a:pPr marL="742950" lvl="1" indent="-285750">
              <a:buFont typeface="Arial" panose="020B0604020202020204" pitchFamily="34" charset="0"/>
              <a:buChar char="•"/>
            </a:pPr>
            <a:r>
              <a:rPr lang="en-IE" dirty="0"/>
              <a:t>Objectives are ambitious, qualitative, and inspirational statements that define what an organization, team, or individual aims to achieve within a specific timeframe.</a:t>
            </a:r>
          </a:p>
          <a:p>
            <a:pPr marL="742950" lvl="1" indent="-285750">
              <a:buFont typeface="Arial" panose="020B0604020202020204" pitchFamily="34" charset="0"/>
              <a:buChar char="•"/>
            </a:pPr>
            <a:r>
              <a:rPr lang="en-IE" dirty="0"/>
              <a:t>Objectives should be aligned with the organization's mission, vision, and strategic priorities, providing direction and clarity on what needs to be accomplished.</a:t>
            </a:r>
          </a:p>
          <a:p>
            <a:pPr marL="742950" lvl="1" indent="-285750">
              <a:buFont typeface="Arial" panose="020B0604020202020204" pitchFamily="34" charset="0"/>
              <a:buChar char="•"/>
            </a:pPr>
            <a:r>
              <a:rPr lang="en-IE" dirty="0"/>
              <a:t>They are usually set on a quarterly or annual basis and are meant to be challenging, motivating, and feasible.</a:t>
            </a:r>
          </a:p>
          <a:p>
            <a:pPr lvl="1"/>
            <a:endParaRPr lang="en-IE" dirty="0"/>
          </a:p>
          <a:p>
            <a:r>
              <a:rPr lang="en-IE" b="1" dirty="0"/>
              <a:t>Key Results (KR):</a:t>
            </a:r>
            <a:endParaRPr lang="en-IE" dirty="0"/>
          </a:p>
          <a:p>
            <a:pPr marL="742950" lvl="1" indent="-285750">
              <a:buFont typeface="Arial" panose="020B0604020202020204" pitchFamily="34" charset="0"/>
              <a:buChar char="•"/>
            </a:pPr>
            <a:r>
              <a:rPr lang="en-IE" dirty="0"/>
              <a:t>Key Results are specific, measurable, quantifiable, and time-bound metrics that define the success criteria for achieving an objective.</a:t>
            </a:r>
          </a:p>
          <a:p>
            <a:pPr marL="742950" lvl="1" indent="-285750">
              <a:buFont typeface="Arial" panose="020B0604020202020204" pitchFamily="34" charset="0"/>
              <a:buChar char="•"/>
            </a:pPr>
            <a:r>
              <a:rPr lang="en-IE" dirty="0"/>
              <a:t>Each objective typically has two to five key results, outlining the outcomes or milestones that must be reached to consider the objective successfully achieved.</a:t>
            </a:r>
          </a:p>
          <a:p>
            <a:pPr marL="742950" lvl="1" indent="-285750">
              <a:buFont typeface="Arial" panose="020B0604020202020204" pitchFamily="34" charset="0"/>
              <a:buChar char="•"/>
            </a:pPr>
            <a:r>
              <a:rPr lang="en-IE" dirty="0"/>
              <a:t>Key Results serve as a way to track progress and measure the degree of success in meeting the objective.</a:t>
            </a:r>
          </a:p>
        </p:txBody>
      </p:sp>
    </p:spTree>
    <p:extLst>
      <p:ext uri="{BB962C8B-B14F-4D97-AF65-F5344CB8AC3E}">
        <p14:creationId xmlns:p14="http://schemas.microsoft.com/office/powerpoint/2010/main" val="24416432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2793" y="236842"/>
            <a:ext cx="8006592" cy="753644"/>
          </a:xfrm>
        </p:spPr>
        <p:txBody>
          <a:bodyPr>
            <a:normAutofit/>
          </a:bodyPr>
          <a:lstStyle/>
          <a:p>
            <a:r>
              <a:rPr lang="en-IE" dirty="0"/>
              <a:t>Objective and Key Results (OKRs)</a:t>
            </a:r>
          </a:p>
        </p:txBody>
      </p:sp>
      <p:sp>
        <p:nvSpPr>
          <p:cNvPr id="8" name="Rectangle 7">
            <a:extLst>
              <a:ext uri="{FF2B5EF4-FFF2-40B4-BE49-F238E27FC236}">
                <a16:creationId xmlns:a16="http://schemas.microsoft.com/office/drawing/2014/main" id="{D2052424-12A2-4022-A0B8-0EA050FC1A6A}"/>
              </a:ext>
            </a:extLst>
          </p:cNvPr>
          <p:cNvSpPr/>
          <p:nvPr/>
        </p:nvSpPr>
        <p:spPr>
          <a:xfrm>
            <a:off x="595138" y="613664"/>
            <a:ext cx="10652870" cy="5078313"/>
          </a:xfrm>
          <a:prstGeom prst="rect">
            <a:avLst/>
          </a:prstGeom>
        </p:spPr>
        <p:txBody>
          <a:bodyPr wrap="square">
            <a:spAutoFit/>
          </a:bodyPr>
          <a:lstStyle/>
          <a:p>
            <a:endParaRPr lang="en-IE" b="1" dirty="0"/>
          </a:p>
          <a:p>
            <a:r>
              <a:rPr lang="en-IE" b="1" dirty="0"/>
              <a:t>Alignment:</a:t>
            </a:r>
            <a:endParaRPr lang="en-IE" dirty="0"/>
          </a:p>
          <a:p>
            <a:pPr marL="742950" lvl="1" indent="-285750">
              <a:buFont typeface="Arial" panose="020B0604020202020204" pitchFamily="34" charset="0"/>
              <a:buChar char="•"/>
            </a:pPr>
            <a:r>
              <a:rPr lang="en-IE" dirty="0"/>
              <a:t>OKRs are designed to cascade down the organizational hierarchy, ensuring alignment of objectives from the organizational level to teams and individuals.</a:t>
            </a:r>
          </a:p>
          <a:p>
            <a:pPr marL="742950" lvl="1" indent="-285750">
              <a:buFont typeface="Arial" panose="020B0604020202020204" pitchFamily="34" charset="0"/>
              <a:buChar char="•"/>
            </a:pPr>
            <a:r>
              <a:rPr lang="en-IE" dirty="0"/>
              <a:t>The alignment helps in fostering a cohesive effort across the organization, ensuring that every individual's objectives contribute to achieving higher-level organizational goals.</a:t>
            </a:r>
          </a:p>
          <a:p>
            <a:pPr marL="742950" lvl="1" indent="-285750">
              <a:buFont typeface="Arial" panose="020B0604020202020204" pitchFamily="34" charset="0"/>
              <a:buChar char="•"/>
            </a:pPr>
            <a:endParaRPr lang="en-IE" dirty="0"/>
          </a:p>
          <a:p>
            <a:r>
              <a:rPr lang="en-IE" b="1" dirty="0"/>
              <a:t>Transparency and Visibility:</a:t>
            </a:r>
            <a:endParaRPr lang="en-IE" dirty="0"/>
          </a:p>
          <a:p>
            <a:pPr marL="742950" lvl="1" indent="-285750">
              <a:buFont typeface="Arial" panose="020B0604020202020204" pitchFamily="34" charset="0"/>
              <a:buChar char="•"/>
            </a:pPr>
            <a:r>
              <a:rPr lang="en-IE" dirty="0"/>
              <a:t>OKRs are typically shared transparently across the organization, promoting a culture of openness and sharing of goals and progress.</a:t>
            </a:r>
          </a:p>
          <a:p>
            <a:pPr marL="742950" lvl="1" indent="-285750">
              <a:buFont typeface="Arial" panose="020B0604020202020204" pitchFamily="34" charset="0"/>
              <a:buChar char="•"/>
            </a:pPr>
            <a:r>
              <a:rPr lang="en-IE" dirty="0"/>
              <a:t>This visibility allows teams and individuals to understand the broader organizational objectives and how their efforts contribute to the overall success.</a:t>
            </a:r>
          </a:p>
          <a:p>
            <a:pPr marL="742950" lvl="1" indent="-285750">
              <a:buFont typeface="Arial" panose="020B0604020202020204" pitchFamily="34" charset="0"/>
              <a:buChar char="•"/>
            </a:pPr>
            <a:endParaRPr lang="en-IE" dirty="0"/>
          </a:p>
          <a:p>
            <a:r>
              <a:rPr lang="en-IE" b="1" dirty="0"/>
              <a:t>Regular Check-ins and Progress Tracking:</a:t>
            </a:r>
            <a:endParaRPr lang="en-IE" dirty="0"/>
          </a:p>
          <a:p>
            <a:pPr marL="742950" lvl="1" indent="-285750">
              <a:buFont typeface="Arial" panose="020B0604020202020204" pitchFamily="34" charset="0"/>
              <a:buChar char="•"/>
            </a:pPr>
            <a:r>
              <a:rPr lang="en-IE" dirty="0"/>
              <a:t>Regular check-ins, often weekly or bi-weekly, are held to review progress on key results and discuss any challenges or adjustments needed to stay on track.</a:t>
            </a:r>
          </a:p>
          <a:p>
            <a:pPr marL="742950" lvl="1" indent="-285750">
              <a:buFont typeface="Arial" panose="020B0604020202020204" pitchFamily="34" charset="0"/>
              <a:buChar char="•"/>
            </a:pPr>
            <a:r>
              <a:rPr lang="en-IE" dirty="0"/>
              <a:t>Progress is tracked against key results, and adjustments are made to strategies or actions as necessary to ensure objectives are met by the end of the defined timeframe.</a:t>
            </a:r>
          </a:p>
        </p:txBody>
      </p:sp>
    </p:spTree>
    <p:extLst>
      <p:ext uri="{BB962C8B-B14F-4D97-AF65-F5344CB8AC3E}">
        <p14:creationId xmlns:p14="http://schemas.microsoft.com/office/powerpoint/2010/main" val="39407540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2793" y="236842"/>
            <a:ext cx="8006592" cy="753644"/>
          </a:xfrm>
        </p:spPr>
        <p:txBody>
          <a:bodyPr>
            <a:normAutofit/>
          </a:bodyPr>
          <a:lstStyle/>
          <a:p>
            <a:r>
              <a:rPr lang="en-IE" dirty="0"/>
              <a:t>Objective and Key Results (OKRs)</a:t>
            </a:r>
          </a:p>
        </p:txBody>
      </p:sp>
      <p:sp>
        <p:nvSpPr>
          <p:cNvPr id="8" name="Rectangle 7">
            <a:extLst>
              <a:ext uri="{FF2B5EF4-FFF2-40B4-BE49-F238E27FC236}">
                <a16:creationId xmlns:a16="http://schemas.microsoft.com/office/drawing/2014/main" id="{D2052424-12A2-4022-A0B8-0EA050FC1A6A}"/>
              </a:ext>
            </a:extLst>
          </p:cNvPr>
          <p:cNvSpPr/>
          <p:nvPr/>
        </p:nvSpPr>
        <p:spPr>
          <a:xfrm>
            <a:off x="595138" y="613664"/>
            <a:ext cx="10652870" cy="3139321"/>
          </a:xfrm>
          <a:prstGeom prst="rect">
            <a:avLst/>
          </a:prstGeom>
        </p:spPr>
        <p:txBody>
          <a:bodyPr wrap="square">
            <a:spAutoFit/>
          </a:bodyPr>
          <a:lstStyle/>
          <a:p>
            <a:endParaRPr lang="en-IE" b="1" dirty="0"/>
          </a:p>
          <a:p>
            <a:r>
              <a:rPr lang="en-IE" b="1" dirty="0"/>
              <a:t>Stretch Goals and Continuous Improvement:</a:t>
            </a:r>
            <a:endParaRPr lang="en-IE" dirty="0"/>
          </a:p>
          <a:p>
            <a:pPr marL="742950" lvl="1" indent="-285750">
              <a:buFont typeface="Arial" panose="020B0604020202020204" pitchFamily="34" charset="0"/>
              <a:buChar char="•"/>
            </a:pPr>
            <a:r>
              <a:rPr lang="en-IE" dirty="0"/>
              <a:t>OKRs often include "stretch" goals to encourage teams to aim for higher levels of achievement, pushing beyond what may initially seem feasible.</a:t>
            </a:r>
          </a:p>
          <a:p>
            <a:pPr marL="742950" lvl="1" indent="-285750">
              <a:buFont typeface="Arial" panose="020B0604020202020204" pitchFamily="34" charset="0"/>
              <a:buChar char="•"/>
            </a:pPr>
            <a:r>
              <a:rPr lang="en-IE" dirty="0"/>
              <a:t>The objective is to foster a culture of continuous improvement, innovation, and striving for excellence.</a:t>
            </a:r>
          </a:p>
          <a:p>
            <a:endParaRPr lang="en-IE" b="1" dirty="0"/>
          </a:p>
          <a:p>
            <a:r>
              <a:rPr lang="en-IE" b="1" dirty="0"/>
              <a:t>Adaptability and Flexibility:</a:t>
            </a:r>
            <a:endParaRPr lang="en-IE" dirty="0"/>
          </a:p>
          <a:p>
            <a:pPr marL="742950" lvl="1" indent="-285750">
              <a:buFont typeface="Arial" panose="020B0604020202020204" pitchFamily="34" charset="0"/>
              <a:buChar char="•"/>
            </a:pPr>
            <a:r>
              <a:rPr lang="en-IE" dirty="0"/>
              <a:t>OKRs allow for adjustments and changes as circumstances evolve or new priorities emerge during the defined period.</a:t>
            </a:r>
          </a:p>
          <a:p>
            <a:pPr marL="742950" lvl="1" indent="-285750">
              <a:buFont typeface="Arial" panose="020B0604020202020204" pitchFamily="34" charset="0"/>
              <a:buChar char="•"/>
            </a:pPr>
            <a:r>
              <a:rPr lang="en-IE" dirty="0"/>
              <a:t>Flexibility enables organizations to stay responsive to market changes, customer needs, and internal developments.</a:t>
            </a:r>
          </a:p>
        </p:txBody>
      </p:sp>
    </p:spTree>
    <p:extLst>
      <p:ext uri="{BB962C8B-B14F-4D97-AF65-F5344CB8AC3E}">
        <p14:creationId xmlns:p14="http://schemas.microsoft.com/office/powerpoint/2010/main" val="27093735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2793" y="236842"/>
            <a:ext cx="8006592" cy="753644"/>
          </a:xfrm>
        </p:spPr>
        <p:txBody>
          <a:bodyPr>
            <a:normAutofit/>
          </a:bodyPr>
          <a:lstStyle/>
          <a:p>
            <a:r>
              <a:rPr lang="en-IE" dirty="0"/>
              <a:t>Objective and Key Results (OKRs)</a:t>
            </a:r>
          </a:p>
        </p:txBody>
      </p:sp>
      <p:pic>
        <p:nvPicPr>
          <p:cNvPr id="21506" name="Picture 2" descr="OKRs: How to Set Better Goals in 2023 [Examples + 2024 Guide]">
            <a:extLst>
              <a:ext uri="{FF2B5EF4-FFF2-40B4-BE49-F238E27FC236}">
                <a16:creationId xmlns:a16="http://schemas.microsoft.com/office/drawing/2014/main" id="{8B2F34DB-063B-42E1-87BE-0CDB55F478E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63697" y="763480"/>
            <a:ext cx="6567831" cy="4829452"/>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120D1019-E3C8-4E65-98F4-222E323816C9}"/>
              </a:ext>
            </a:extLst>
          </p:cNvPr>
          <p:cNvSpPr/>
          <p:nvPr/>
        </p:nvSpPr>
        <p:spPr>
          <a:xfrm>
            <a:off x="5143655" y="5469821"/>
            <a:ext cx="1497526" cy="246221"/>
          </a:xfrm>
          <a:prstGeom prst="rect">
            <a:avLst/>
          </a:prstGeom>
        </p:spPr>
        <p:txBody>
          <a:bodyPr wrap="none">
            <a:spAutoFit/>
          </a:bodyPr>
          <a:lstStyle/>
          <a:p>
            <a:r>
              <a:rPr lang="en-IE" sz="1000" dirty="0"/>
              <a:t>Image Source: </a:t>
            </a:r>
            <a:r>
              <a:rPr lang="en-IE" sz="1000" dirty="0" err="1"/>
              <a:t>weekdone</a:t>
            </a:r>
            <a:endParaRPr lang="en-IE" sz="1000" dirty="0"/>
          </a:p>
        </p:txBody>
      </p:sp>
    </p:spTree>
    <p:extLst>
      <p:ext uri="{BB962C8B-B14F-4D97-AF65-F5344CB8AC3E}">
        <p14:creationId xmlns:p14="http://schemas.microsoft.com/office/powerpoint/2010/main" val="26851902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524000" y="2027197"/>
            <a:ext cx="9144000" cy="2992141"/>
          </a:xfrm>
        </p:spPr>
        <p:txBody>
          <a:bodyPr>
            <a:normAutofit/>
          </a:bodyPr>
          <a:lstStyle/>
          <a:p>
            <a:r>
              <a:rPr lang="en-US" sz="5400" dirty="0"/>
              <a:t>Strategic Frameworks</a:t>
            </a:r>
          </a:p>
        </p:txBody>
      </p:sp>
    </p:spTree>
    <p:extLst>
      <p:ext uri="{BB962C8B-B14F-4D97-AF65-F5344CB8AC3E}">
        <p14:creationId xmlns:p14="http://schemas.microsoft.com/office/powerpoint/2010/main" val="39847780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2793" y="236842"/>
            <a:ext cx="8006592" cy="753644"/>
          </a:xfrm>
        </p:spPr>
        <p:txBody>
          <a:bodyPr>
            <a:normAutofit/>
          </a:bodyPr>
          <a:lstStyle/>
          <a:p>
            <a:r>
              <a:rPr lang="en-IE" dirty="0"/>
              <a:t>Gap Planning</a:t>
            </a:r>
          </a:p>
        </p:txBody>
      </p:sp>
      <p:sp>
        <p:nvSpPr>
          <p:cNvPr id="8" name="Rectangle 7">
            <a:extLst>
              <a:ext uri="{FF2B5EF4-FFF2-40B4-BE49-F238E27FC236}">
                <a16:creationId xmlns:a16="http://schemas.microsoft.com/office/drawing/2014/main" id="{D2052424-12A2-4022-A0B8-0EA050FC1A6A}"/>
              </a:ext>
            </a:extLst>
          </p:cNvPr>
          <p:cNvSpPr/>
          <p:nvPr/>
        </p:nvSpPr>
        <p:spPr>
          <a:xfrm>
            <a:off x="804231" y="1179619"/>
            <a:ext cx="5088120" cy="3416320"/>
          </a:xfrm>
          <a:prstGeom prst="rect">
            <a:avLst/>
          </a:prstGeom>
        </p:spPr>
        <p:txBody>
          <a:bodyPr wrap="square">
            <a:spAutoFit/>
          </a:bodyPr>
          <a:lstStyle/>
          <a:p>
            <a:r>
              <a:rPr lang="en-IE" dirty="0"/>
              <a:t>Gap planning, also known as gap analysis or needs analysis, is a strategic management process used by organizations to assess the difference or "gap" between their current state (where they currently stand) and their desired future state (where they want to be). </a:t>
            </a:r>
          </a:p>
          <a:p>
            <a:endParaRPr lang="en-IE" dirty="0"/>
          </a:p>
          <a:p>
            <a:endParaRPr lang="en-IE" dirty="0"/>
          </a:p>
          <a:p>
            <a:r>
              <a:rPr lang="en-IE" dirty="0"/>
              <a:t>This analysis helps identify the steps, changes, or improvements needed to bridge this gap and achieve organizational goals and objectives effectively.</a:t>
            </a:r>
            <a:endParaRPr lang="en-US" sz="2400" dirty="0"/>
          </a:p>
        </p:txBody>
      </p:sp>
      <p:pic>
        <p:nvPicPr>
          <p:cNvPr id="3074" name="Picture 2" descr="What is Gap Analysis: Definition, Method, and Template">
            <a:extLst>
              <a:ext uri="{FF2B5EF4-FFF2-40B4-BE49-F238E27FC236}">
                <a16:creationId xmlns:a16="http://schemas.microsoft.com/office/drawing/2014/main" id="{14AA3176-900C-4AD2-ADED-6E53D1509C0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27243" y="1248290"/>
            <a:ext cx="4065141" cy="2439085"/>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A8B89128-AEA1-4F92-9544-82FEF844B056}"/>
              </a:ext>
            </a:extLst>
          </p:cNvPr>
          <p:cNvSpPr/>
          <p:nvPr/>
        </p:nvSpPr>
        <p:spPr>
          <a:xfrm>
            <a:off x="8311050" y="3793301"/>
            <a:ext cx="1635384" cy="246221"/>
          </a:xfrm>
          <a:prstGeom prst="rect">
            <a:avLst/>
          </a:prstGeom>
        </p:spPr>
        <p:txBody>
          <a:bodyPr wrap="none">
            <a:spAutoFit/>
          </a:bodyPr>
          <a:lstStyle/>
          <a:p>
            <a:r>
              <a:rPr lang="en-IE" sz="1000" dirty="0"/>
              <a:t>Image Source: Question Pro</a:t>
            </a:r>
          </a:p>
        </p:txBody>
      </p:sp>
    </p:spTree>
    <p:extLst>
      <p:ext uri="{BB962C8B-B14F-4D97-AF65-F5344CB8AC3E}">
        <p14:creationId xmlns:p14="http://schemas.microsoft.com/office/powerpoint/2010/main" val="30873873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2793" y="236842"/>
            <a:ext cx="8006592" cy="753644"/>
          </a:xfrm>
        </p:spPr>
        <p:txBody>
          <a:bodyPr>
            <a:normAutofit/>
          </a:bodyPr>
          <a:lstStyle/>
          <a:p>
            <a:r>
              <a:rPr lang="en-IE" dirty="0"/>
              <a:t>Gap Planning</a:t>
            </a:r>
          </a:p>
        </p:txBody>
      </p:sp>
      <p:sp>
        <p:nvSpPr>
          <p:cNvPr id="8" name="Rectangle 7">
            <a:extLst>
              <a:ext uri="{FF2B5EF4-FFF2-40B4-BE49-F238E27FC236}">
                <a16:creationId xmlns:a16="http://schemas.microsoft.com/office/drawing/2014/main" id="{D2052424-12A2-4022-A0B8-0EA050FC1A6A}"/>
              </a:ext>
            </a:extLst>
          </p:cNvPr>
          <p:cNvSpPr/>
          <p:nvPr/>
        </p:nvSpPr>
        <p:spPr>
          <a:xfrm>
            <a:off x="502390" y="726858"/>
            <a:ext cx="11387769" cy="5078313"/>
          </a:xfrm>
          <a:prstGeom prst="rect">
            <a:avLst/>
          </a:prstGeom>
        </p:spPr>
        <p:txBody>
          <a:bodyPr wrap="square">
            <a:spAutoFit/>
          </a:bodyPr>
          <a:lstStyle/>
          <a:p>
            <a:r>
              <a:rPr lang="en-IE" b="1" dirty="0"/>
              <a:t>Current State Assessment:</a:t>
            </a:r>
            <a:endParaRPr lang="en-IE" dirty="0"/>
          </a:p>
          <a:p>
            <a:pPr marL="742950" lvl="1" indent="-285750">
              <a:buFont typeface="Arial" panose="020B0604020202020204" pitchFamily="34" charset="0"/>
              <a:buChar char="•"/>
            </a:pPr>
            <a:r>
              <a:rPr lang="en-IE" dirty="0"/>
              <a:t>Evaluate the organization's current performance, capabilities, resources, processes, and other relevant factors to understand the present situation comprehensively.</a:t>
            </a:r>
          </a:p>
          <a:p>
            <a:pPr marL="742950" lvl="1" indent="-285750">
              <a:buFont typeface="Arial" panose="020B0604020202020204" pitchFamily="34" charset="0"/>
              <a:buChar char="•"/>
            </a:pPr>
            <a:r>
              <a:rPr lang="en-IE" dirty="0"/>
              <a:t>Gather data and insights to identify strengths, weaknesses, opportunities, and threats (SWOT analysis) affecting the organization.</a:t>
            </a:r>
          </a:p>
          <a:p>
            <a:r>
              <a:rPr lang="en-IE" b="1" dirty="0"/>
              <a:t>Desired Future State Definition:</a:t>
            </a:r>
            <a:endParaRPr lang="en-IE" dirty="0"/>
          </a:p>
          <a:p>
            <a:pPr marL="742950" lvl="1" indent="-285750">
              <a:buFont typeface="Arial" panose="020B0604020202020204" pitchFamily="34" charset="0"/>
              <a:buChar char="•"/>
            </a:pPr>
            <a:r>
              <a:rPr lang="en-IE" dirty="0"/>
              <a:t>Clearly define the organization's vision, goals, objectives, or targets for a specific period (e.g., short-term, mid-term, or long-term).</a:t>
            </a:r>
          </a:p>
          <a:p>
            <a:pPr marL="742950" lvl="1" indent="-285750">
              <a:buFont typeface="Arial" panose="020B0604020202020204" pitchFamily="34" charset="0"/>
              <a:buChar char="•"/>
            </a:pPr>
            <a:r>
              <a:rPr lang="en-IE" dirty="0"/>
              <a:t>Establish specific and measurable outcomes that the organization aims to achieve within the defined timeframe.</a:t>
            </a:r>
          </a:p>
          <a:p>
            <a:r>
              <a:rPr lang="en-IE" b="1" dirty="0"/>
              <a:t>Gap Identification:</a:t>
            </a:r>
            <a:endParaRPr lang="en-IE" dirty="0"/>
          </a:p>
          <a:p>
            <a:pPr marL="742950" lvl="1" indent="-285750">
              <a:buFont typeface="Arial" panose="020B0604020202020204" pitchFamily="34" charset="0"/>
              <a:buChar char="•"/>
            </a:pPr>
            <a:r>
              <a:rPr lang="en-IE" dirty="0"/>
              <a:t>Compare the current state assessment with the desired future state to identify the gaps in performance, capabilities, resources, processes, or any other relevant areas.</a:t>
            </a:r>
          </a:p>
          <a:p>
            <a:pPr marL="742950" lvl="1" indent="-285750">
              <a:buFont typeface="Arial" panose="020B0604020202020204" pitchFamily="34" charset="0"/>
              <a:buChar char="•"/>
            </a:pPr>
            <a:r>
              <a:rPr lang="en-IE" dirty="0"/>
              <a:t>The gap represents the difference between where the organization is and where it aims to be.</a:t>
            </a:r>
          </a:p>
          <a:p>
            <a:r>
              <a:rPr lang="en-IE" b="1" dirty="0"/>
              <a:t>Gap Analysis:</a:t>
            </a:r>
            <a:endParaRPr lang="en-IE" dirty="0"/>
          </a:p>
          <a:p>
            <a:pPr marL="742950" lvl="1" indent="-285750">
              <a:buFont typeface="Arial" panose="020B0604020202020204" pitchFamily="34" charset="0"/>
              <a:buChar char="•"/>
            </a:pPr>
            <a:r>
              <a:rPr lang="en-IE" dirty="0" err="1"/>
              <a:t>Analyze</a:t>
            </a:r>
            <a:r>
              <a:rPr lang="en-IE" dirty="0"/>
              <a:t> the identified gaps to understand their root causes and factors contributing to the differences between the current and desired states.</a:t>
            </a:r>
          </a:p>
          <a:p>
            <a:pPr marL="742950" lvl="1" indent="-285750">
              <a:buFont typeface="Arial" panose="020B0604020202020204" pitchFamily="34" charset="0"/>
              <a:buChar char="•"/>
            </a:pPr>
            <a:r>
              <a:rPr lang="en-IE" dirty="0"/>
              <a:t>This analysis helps identify the reasons behind the gaps and provides insights into what needs to be addressed to bridge them.</a:t>
            </a:r>
          </a:p>
        </p:txBody>
      </p:sp>
    </p:spTree>
    <p:extLst>
      <p:ext uri="{BB962C8B-B14F-4D97-AF65-F5344CB8AC3E}">
        <p14:creationId xmlns:p14="http://schemas.microsoft.com/office/powerpoint/2010/main" val="20977244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2793" y="236842"/>
            <a:ext cx="8006592" cy="753644"/>
          </a:xfrm>
        </p:spPr>
        <p:txBody>
          <a:bodyPr>
            <a:normAutofit/>
          </a:bodyPr>
          <a:lstStyle/>
          <a:p>
            <a:r>
              <a:rPr lang="en-IE" dirty="0"/>
              <a:t>Gap Planning</a:t>
            </a:r>
          </a:p>
        </p:txBody>
      </p:sp>
      <p:sp>
        <p:nvSpPr>
          <p:cNvPr id="8" name="Rectangle 7">
            <a:extLst>
              <a:ext uri="{FF2B5EF4-FFF2-40B4-BE49-F238E27FC236}">
                <a16:creationId xmlns:a16="http://schemas.microsoft.com/office/drawing/2014/main" id="{D2052424-12A2-4022-A0B8-0EA050FC1A6A}"/>
              </a:ext>
            </a:extLst>
          </p:cNvPr>
          <p:cNvSpPr/>
          <p:nvPr/>
        </p:nvSpPr>
        <p:spPr>
          <a:xfrm>
            <a:off x="502390" y="726858"/>
            <a:ext cx="11387769" cy="5078313"/>
          </a:xfrm>
          <a:prstGeom prst="rect">
            <a:avLst/>
          </a:prstGeom>
        </p:spPr>
        <p:txBody>
          <a:bodyPr wrap="square">
            <a:spAutoFit/>
          </a:bodyPr>
          <a:lstStyle/>
          <a:p>
            <a:r>
              <a:rPr lang="en-IE" b="1" dirty="0"/>
              <a:t>Strategies and Action Plans:</a:t>
            </a:r>
            <a:endParaRPr lang="en-IE" dirty="0"/>
          </a:p>
          <a:p>
            <a:pPr marL="742950" lvl="1" indent="-285750">
              <a:buFont typeface="Arial" panose="020B0604020202020204" pitchFamily="34" charset="0"/>
              <a:buChar char="•"/>
            </a:pPr>
            <a:r>
              <a:rPr lang="en-IE" dirty="0"/>
              <a:t>Develop strategies and action plans to bridge the identified gaps and move the organization from the current state to the desired future state.</a:t>
            </a:r>
          </a:p>
          <a:p>
            <a:pPr marL="742950" lvl="1" indent="-285750">
              <a:buFont typeface="Arial" panose="020B0604020202020204" pitchFamily="34" charset="0"/>
              <a:buChar char="•"/>
            </a:pPr>
            <a:r>
              <a:rPr lang="en-IE" dirty="0"/>
              <a:t>Determine specific initiatives, projects, activities, or changes required to close the gaps and achieve organizational goals.</a:t>
            </a:r>
          </a:p>
          <a:p>
            <a:r>
              <a:rPr lang="en-IE" b="1" dirty="0"/>
              <a:t>Resource Allocation:</a:t>
            </a:r>
            <a:endParaRPr lang="en-IE" dirty="0"/>
          </a:p>
          <a:p>
            <a:pPr marL="742950" lvl="1" indent="-285750">
              <a:buFont typeface="Arial" panose="020B0604020202020204" pitchFamily="34" charset="0"/>
              <a:buChar char="•"/>
            </a:pPr>
            <a:r>
              <a:rPr lang="en-IE" dirty="0"/>
              <a:t>Allocate the necessary resources, such as financial, human, technological, and time resources, to implement the identified strategies and action plans effectively.</a:t>
            </a:r>
          </a:p>
          <a:p>
            <a:pPr marL="742950" lvl="1" indent="-285750">
              <a:buFont typeface="Arial" panose="020B0604020202020204" pitchFamily="34" charset="0"/>
              <a:buChar char="•"/>
            </a:pPr>
            <a:r>
              <a:rPr lang="en-IE" dirty="0"/>
              <a:t>Ensure that resource allocation is aligned with the priority and importance of bridging the identified gaps.</a:t>
            </a:r>
          </a:p>
          <a:p>
            <a:r>
              <a:rPr lang="en-IE" b="1" dirty="0"/>
              <a:t>Monitoring and Execution:</a:t>
            </a:r>
            <a:endParaRPr lang="en-IE" dirty="0"/>
          </a:p>
          <a:p>
            <a:pPr marL="742950" lvl="1" indent="-285750">
              <a:buFont typeface="Arial" panose="020B0604020202020204" pitchFamily="34" charset="0"/>
              <a:buChar char="•"/>
            </a:pPr>
            <a:r>
              <a:rPr lang="en-IE" dirty="0"/>
              <a:t>Implement the action plans and initiatives according to the defined timelines and milestones.</a:t>
            </a:r>
          </a:p>
          <a:p>
            <a:pPr marL="742950" lvl="1" indent="-285750">
              <a:buFont typeface="Arial" panose="020B0604020202020204" pitchFamily="34" charset="0"/>
              <a:buChar char="•"/>
            </a:pPr>
            <a:r>
              <a:rPr lang="en-IE" dirty="0"/>
              <a:t>Regularly monitor progress, track performance, and measure outcomes to ensure that the actions taken are effective in closing the identified gaps.</a:t>
            </a:r>
          </a:p>
          <a:p>
            <a:r>
              <a:rPr lang="en-IE" b="1" dirty="0"/>
              <a:t>Feedback and Adjustments:</a:t>
            </a:r>
            <a:endParaRPr lang="en-IE" dirty="0"/>
          </a:p>
          <a:p>
            <a:pPr marL="742950" lvl="1" indent="-285750">
              <a:buFont typeface="Arial" panose="020B0604020202020204" pitchFamily="34" charset="0"/>
              <a:buChar char="•"/>
            </a:pPr>
            <a:r>
              <a:rPr lang="en-IE" dirty="0"/>
              <a:t>Gather feedback and data throughout the implementation process to assess the effectiveness of the strategies and initiatives.</a:t>
            </a:r>
          </a:p>
          <a:p>
            <a:pPr marL="742950" lvl="1" indent="-285750">
              <a:buFont typeface="Arial" panose="020B0604020202020204" pitchFamily="34" charset="0"/>
              <a:buChar char="•"/>
            </a:pPr>
            <a:r>
              <a:rPr lang="en-IE" dirty="0"/>
              <a:t>Make necessary adjustments, refine strategies, and update action plans based on the feedback received and changes in the organization's context.</a:t>
            </a:r>
          </a:p>
        </p:txBody>
      </p:sp>
    </p:spTree>
    <p:extLst>
      <p:ext uri="{BB962C8B-B14F-4D97-AF65-F5344CB8AC3E}">
        <p14:creationId xmlns:p14="http://schemas.microsoft.com/office/powerpoint/2010/main" val="23997778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2793" y="236842"/>
            <a:ext cx="8006592" cy="753644"/>
          </a:xfrm>
        </p:spPr>
        <p:txBody>
          <a:bodyPr>
            <a:normAutofit/>
          </a:bodyPr>
          <a:lstStyle/>
          <a:p>
            <a:r>
              <a:rPr lang="en-IE" dirty="0"/>
              <a:t>PEST Analysis</a:t>
            </a:r>
            <a:endParaRPr lang="en-US" dirty="0"/>
          </a:p>
        </p:txBody>
      </p:sp>
      <p:sp>
        <p:nvSpPr>
          <p:cNvPr id="8" name="Rectangle 7">
            <a:extLst>
              <a:ext uri="{FF2B5EF4-FFF2-40B4-BE49-F238E27FC236}">
                <a16:creationId xmlns:a16="http://schemas.microsoft.com/office/drawing/2014/main" id="{D2052424-12A2-4022-A0B8-0EA050FC1A6A}"/>
              </a:ext>
            </a:extLst>
          </p:cNvPr>
          <p:cNvSpPr/>
          <p:nvPr/>
        </p:nvSpPr>
        <p:spPr>
          <a:xfrm>
            <a:off x="487517" y="1305341"/>
            <a:ext cx="6028276" cy="4247317"/>
          </a:xfrm>
          <a:prstGeom prst="rect">
            <a:avLst/>
          </a:prstGeom>
        </p:spPr>
        <p:txBody>
          <a:bodyPr wrap="square">
            <a:spAutoFit/>
          </a:bodyPr>
          <a:lstStyle/>
          <a:p>
            <a:pPr algn="just"/>
            <a:r>
              <a:rPr lang="en-IE" dirty="0"/>
              <a:t>PEST analysis is a strategic management tool used to </a:t>
            </a:r>
            <a:r>
              <a:rPr lang="en-IE" dirty="0" err="1"/>
              <a:t>analyze</a:t>
            </a:r>
            <a:r>
              <a:rPr lang="en-IE" dirty="0"/>
              <a:t> and evaluate the external macro-environmental factors that can affect an organization. The acronym "PEST" stands for Political, Economic, Social, and Technological factors. PEST analysis helps organizations identify and understand the key external influences that could impact their operations, strategies, and decision-making.</a:t>
            </a:r>
          </a:p>
          <a:p>
            <a:pPr algn="just"/>
            <a:endParaRPr lang="en-IE" dirty="0"/>
          </a:p>
          <a:p>
            <a:pPr algn="just"/>
            <a:r>
              <a:rPr lang="en-IE" dirty="0"/>
              <a:t>By conducting a thorough PEST analysis, organizations gain insights into the external factors that may influence their strategies, planning, and decision-making processes. This information enables businesses to anticipate and adapt to changes in the external environment, allowing for a more informed and proactive approach to strategy development and implementation.</a:t>
            </a:r>
            <a:endParaRPr lang="en-US" sz="2400" dirty="0"/>
          </a:p>
        </p:txBody>
      </p:sp>
      <p:pic>
        <p:nvPicPr>
          <p:cNvPr id="2050" name="Picture 2" descr="What is PEST Analysis?">
            <a:extLst>
              <a:ext uri="{FF2B5EF4-FFF2-40B4-BE49-F238E27FC236}">
                <a16:creationId xmlns:a16="http://schemas.microsoft.com/office/drawing/2014/main" id="{D2C64706-10D0-4FBA-8AFD-48F7D0F7397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57836" y="1412349"/>
            <a:ext cx="4650218" cy="2082187"/>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723054DF-181E-4DF4-9D51-D71D694C2B03}"/>
              </a:ext>
            </a:extLst>
          </p:cNvPr>
          <p:cNvSpPr/>
          <p:nvPr/>
        </p:nvSpPr>
        <p:spPr>
          <a:xfrm>
            <a:off x="8080230" y="3580237"/>
            <a:ext cx="2137968" cy="246221"/>
          </a:xfrm>
          <a:prstGeom prst="rect">
            <a:avLst/>
          </a:prstGeom>
        </p:spPr>
        <p:txBody>
          <a:bodyPr wrap="square">
            <a:spAutoFit/>
          </a:bodyPr>
          <a:lstStyle/>
          <a:p>
            <a:r>
              <a:rPr lang="en-IE" sz="1000" dirty="0"/>
              <a:t>Image Source: Visual Paradigm</a:t>
            </a:r>
          </a:p>
        </p:txBody>
      </p:sp>
    </p:spTree>
    <p:extLst>
      <p:ext uri="{BB962C8B-B14F-4D97-AF65-F5344CB8AC3E}">
        <p14:creationId xmlns:p14="http://schemas.microsoft.com/office/powerpoint/2010/main" val="13756502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2793" y="236842"/>
            <a:ext cx="10750524" cy="753644"/>
          </a:xfrm>
        </p:spPr>
        <p:txBody>
          <a:bodyPr>
            <a:normAutofit/>
          </a:bodyPr>
          <a:lstStyle/>
          <a:p>
            <a:r>
              <a:rPr lang="en-IE" dirty="0"/>
              <a:t>PEST Analysis</a:t>
            </a:r>
            <a:endParaRPr lang="en-GB" dirty="0"/>
          </a:p>
        </p:txBody>
      </p:sp>
      <p:sp>
        <p:nvSpPr>
          <p:cNvPr id="5" name="Rectangle 4">
            <a:extLst>
              <a:ext uri="{FF2B5EF4-FFF2-40B4-BE49-F238E27FC236}">
                <a16:creationId xmlns:a16="http://schemas.microsoft.com/office/drawing/2014/main" id="{83B68BF4-29D6-4C42-8BD1-70A23AAEE460}"/>
              </a:ext>
            </a:extLst>
          </p:cNvPr>
          <p:cNvSpPr/>
          <p:nvPr/>
        </p:nvSpPr>
        <p:spPr>
          <a:xfrm>
            <a:off x="566957" y="808667"/>
            <a:ext cx="4857300" cy="1846659"/>
          </a:xfrm>
          <a:prstGeom prst="rect">
            <a:avLst/>
          </a:prstGeom>
        </p:spPr>
        <p:txBody>
          <a:bodyPr wrap="square">
            <a:spAutoFit/>
          </a:bodyPr>
          <a:lstStyle/>
          <a:p>
            <a:r>
              <a:rPr lang="en-IE" b="1" dirty="0"/>
              <a:t>Political Factors:</a:t>
            </a:r>
            <a:endParaRPr lang="en-IE" dirty="0"/>
          </a:p>
          <a:p>
            <a:pPr marL="285750" indent="-285750">
              <a:buFont typeface="Arial" panose="020B0604020202020204" pitchFamily="34" charset="0"/>
              <a:buChar char="•"/>
            </a:pPr>
            <a:r>
              <a:rPr lang="en-IE" sz="1600" dirty="0"/>
              <a:t>These factors refer to the influence of government policies, regulations, stability, and political trends that can affect an organization.</a:t>
            </a:r>
          </a:p>
          <a:p>
            <a:pPr marL="285750" indent="-285750">
              <a:buFont typeface="Arial" panose="020B0604020202020204" pitchFamily="34" charset="0"/>
              <a:buChar char="•"/>
            </a:pPr>
            <a:r>
              <a:rPr lang="en-IE" sz="1600" dirty="0"/>
              <a:t>Examples include government stability, taxation policies, trade tariffs, labour laws, government structure, political stability, and level of bureaucracy.</a:t>
            </a:r>
            <a:endParaRPr lang="en-US" sz="1600" dirty="0"/>
          </a:p>
        </p:txBody>
      </p:sp>
      <p:sp>
        <p:nvSpPr>
          <p:cNvPr id="7" name="Rectangle 6">
            <a:extLst>
              <a:ext uri="{FF2B5EF4-FFF2-40B4-BE49-F238E27FC236}">
                <a16:creationId xmlns:a16="http://schemas.microsoft.com/office/drawing/2014/main" id="{70A61BF3-1FA6-46AF-B9DB-68A3FA4DBC82}"/>
              </a:ext>
            </a:extLst>
          </p:cNvPr>
          <p:cNvSpPr/>
          <p:nvPr/>
        </p:nvSpPr>
        <p:spPr>
          <a:xfrm>
            <a:off x="5886161" y="808667"/>
            <a:ext cx="4857300" cy="2369880"/>
          </a:xfrm>
          <a:prstGeom prst="rect">
            <a:avLst/>
          </a:prstGeom>
        </p:spPr>
        <p:txBody>
          <a:bodyPr wrap="square">
            <a:spAutoFit/>
          </a:bodyPr>
          <a:lstStyle/>
          <a:p>
            <a:r>
              <a:rPr lang="en-IE" b="1" dirty="0"/>
              <a:t>Economic Factors:</a:t>
            </a:r>
            <a:endParaRPr lang="en-IE" dirty="0"/>
          </a:p>
          <a:p>
            <a:pPr marL="285750" indent="-285750">
              <a:buFont typeface="Arial" panose="020B0604020202020204" pitchFamily="34" charset="0"/>
              <a:buChar char="•"/>
            </a:pPr>
            <a:r>
              <a:rPr lang="en-IE" sz="1600" dirty="0"/>
              <a:t>Economic factors encompass economic conditions, indicators, and trends that influence an organization's operations, demand for products/services, costs, and profitability.</a:t>
            </a:r>
          </a:p>
          <a:p>
            <a:pPr marL="285750" indent="-285750">
              <a:buFont typeface="Arial" panose="020B0604020202020204" pitchFamily="34" charset="0"/>
              <a:buChar char="•"/>
            </a:pPr>
            <a:r>
              <a:rPr lang="en-IE" sz="1600" dirty="0"/>
              <a:t>Examples include economic growth, inflation, exchange rates, interest rates, consumer spending, market demand, and global economic conditions.</a:t>
            </a:r>
          </a:p>
          <a:p>
            <a:pPr algn="just"/>
            <a:endParaRPr lang="en-US" dirty="0"/>
          </a:p>
        </p:txBody>
      </p:sp>
      <p:sp>
        <p:nvSpPr>
          <p:cNvPr id="8" name="Rectangle 7">
            <a:extLst>
              <a:ext uri="{FF2B5EF4-FFF2-40B4-BE49-F238E27FC236}">
                <a16:creationId xmlns:a16="http://schemas.microsoft.com/office/drawing/2014/main" id="{ABC15721-B36D-4AD5-97DE-540F8B66BBE5}"/>
              </a:ext>
            </a:extLst>
          </p:cNvPr>
          <p:cNvSpPr/>
          <p:nvPr/>
        </p:nvSpPr>
        <p:spPr>
          <a:xfrm>
            <a:off x="566957" y="3633246"/>
            <a:ext cx="4857300" cy="2616101"/>
          </a:xfrm>
          <a:prstGeom prst="rect">
            <a:avLst/>
          </a:prstGeom>
        </p:spPr>
        <p:txBody>
          <a:bodyPr wrap="square">
            <a:spAutoFit/>
          </a:bodyPr>
          <a:lstStyle/>
          <a:p>
            <a:r>
              <a:rPr lang="en-IE" b="1" dirty="0"/>
              <a:t>Social Factors:</a:t>
            </a:r>
            <a:endParaRPr lang="en-IE" dirty="0"/>
          </a:p>
          <a:p>
            <a:pPr marL="285750" indent="-285750">
              <a:buFont typeface="Arial" panose="020B0604020202020204" pitchFamily="34" charset="0"/>
              <a:buChar char="•"/>
            </a:pPr>
            <a:r>
              <a:rPr lang="en-IE" sz="1600" dirty="0"/>
              <a:t>Social factors encompass societal and cultural aspects that impact consumer </a:t>
            </a:r>
            <a:r>
              <a:rPr lang="en-IE" sz="1600" dirty="0" err="1"/>
              <a:t>behaviors</a:t>
            </a:r>
            <a:r>
              <a:rPr lang="en-IE" sz="1600" dirty="0"/>
              <a:t>, preferences, attitudes, demographics, and lifestyle choices.</a:t>
            </a:r>
          </a:p>
          <a:p>
            <a:pPr marL="285750" indent="-285750">
              <a:buFont typeface="Arial" panose="020B0604020202020204" pitchFamily="34" charset="0"/>
              <a:buChar char="•"/>
            </a:pPr>
            <a:r>
              <a:rPr lang="en-IE" sz="1600" dirty="0"/>
              <a:t>Examples include population demographics, cultural attitudes, social trends, consumer attitudes towards products/services, health consciousness, and education levels.</a:t>
            </a:r>
          </a:p>
          <a:p>
            <a:pPr algn="just"/>
            <a:endParaRPr lang="en-US" dirty="0"/>
          </a:p>
        </p:txBody>
      </p:sp>
      <p:sp>
        <p:nvSpPr>
          <p:cNvPr id="9" name="Rectangle 8">
            <a:extLst>
              <a:ext uri="{FF2B5EF4-FFF2-40B4-BE49-F238E27FC236}">
                <a16:creationId xmlns:a16="http://schemas.microsoft.com/office/drawing/2014/main" id="{88C748CA-F778-4CC5-AFB9-94145D2937B6}"/>
              </a:ext>
            </a:extLst>
          </p:cNvPr>
          <p:cNvSpPr/>
          <p:nvPr/>
        </p:nvSpPr>
        <p:spPr>
          <a:xfrm>
            <a:off x="5886161" y="3503840"/>
            <a:ext cx="4857300" cy="2339102"/>
          </a:xfrm>
          <a:prstGeom prst="rect">
            <a:avLst/>
          </a:prstGeom>
        </p:spPr>
        <p:txBody>
          <a:bodyPr wrap="square">
            <a:spAutoFit/>
          </a:bodyPr>
          <a:lstStyle/>
          <a:p>
            <a:r>
              <a:rPr lang="en-IE" b="1" dirty="0"/>
              <a:t>Technological Factors:</a:t>
            </a:r>
            <a:endParaRPr lang="en-IE" dirty="0"/>
          </a:p>
          <a:p>
            <a:pPr marL="285750" indent="-285750">
              <a:buFont typeface="Arial" panose="020B0604020202020204" pitchFamily="34" charset="0"/>
              <a:buChar char="•"/>
            </a:pPr>
            <a:r>
              <a:rPr lang="en-IE" sz="1600" dirty="0"/>
              <a:t>Technological factors involve the impact of technological advancements and innovation on an organization's operations, products/services, and competitive advantage.</a:t>
            </a:r>
          </a:p>
          <a:p>
            <a:pPr marL="285750" indent="-285750">
              <a:buFont typeface="Arial" panose="020B0604020202020204" pitchFamily="34" charset="0"/>
              <a:buChar char="•"/>
            </a:pPr>
            <a:r>
              <a:rPr lang="en-IE" sz="1600" dirty="0"/>
              <a:t>Examples include automation, research and development (R&amp;D), emerging technologies, disruptive technologies, intellectual property, and access to technology.</a:t>
            </a:r>
          </a:p>
        </p:txBody>
      </p:sp>
      <p:cxnSp>
        <p:nvCxnSpPr>
          <p:cNvPr id="10" name="Straight Connector 9">
            <a:extLst>
              <a:ext uri="{FF2B5EF4-FFF2-40B4-BE49-F238E27FC236}">
                <a16:creationId xmlns:a16="http://schemas.microsoft.com/office/drawing/2014/main" id="{3E576983-A7AF-4BCF-B7E1-B6D7E21D6759}"/>
              </a:ext>
            </a:extLst>
          </p:cNvPr>
          <p:cNvCxnSpPr/>
          <p:nvPr/>
        </p:nvCxnSpPr>
        <p:spPr>
          <a:xfrm>
            <a:off x="5601812" y="683581"/>
            <a:ext cx="62144" cy="4883538"/>
          </a:xfrm>
          <a:prstGeom prst="line">
            <a:avLst/>
          </a:prstGeom>
          <a:ln w="38100">
            <a:solidFill>
              <a:schemeClr val="accent5">
                <a:lumMod val="90000"/>
                <a:lumOff val="1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B0263EDD-AE71-4CA5-AE1C-02778A76E105}"/>
              </a:ext>
            </a:extLst>
          </p:cNvPr>
          <p:cNvCxnSpPr>
            <a:cxnSpLocks/>
          </p:cNvCxnSpPr>
          <p:nvPr/>
        </p:nvCxnSpPr>
        <p:spPr>
          <a:xfrm flipH="1">
            <a:off x="470517" y="3240102"/>
            <a:ext cx="10469801" cy="0"/>
          </a:xfrm>
          <a:prstGeom prst="line">
            <a:avLst/>
          </a:prstGeom>
          <a:ln w="38100">
            <a:solidFill>
              <a:schemeClr val="accent5">
                <a:lumMod val="90000"/>
                <a:lumOff val="1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287672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2793" y="236842"/>
            <a:ext cx="8006592" cy="753644"/>
          </a:xfrm>
        </p:spPr>
        <p:txBody>
          <a:bodyPr>
            <a:normAutofit/>
          </a:bodyPr>
          <a:lstStyle/>
          <a:p>
            <a:r>
              <a:rPr lang="en-IE" dirty="0"/>
              <a:t>Learning </a:t>
            </a:r>
            <a:r>
              <a:rPr lang="en-IE"/>
              <a:t>Objectives Completed</a:t>
            </a:r>
            <a:endParaRPr lang="en-GB" dirty="0"/>
          </a:p>
        </p:txBody>
      </p:sp>
      <p:sp>
        <p:nvSpPr>
          <p:cNvPr id="8" name="Rectangle 7">
            <a:extLst>
              <a:ext uri="{FF2B5EF4-FFF2-40B4-BE49-F238E27FC236}">
                <a16:creationId xmlns:a16="http://schemas.microsoft.com/office/drawing/2014/main" id="{D2052424-12A2-4022-A0B8-0EA050FC1A6A}"/>
              </a:ext>
            </a:extLst>
          </p:cNvPr>
          <p:cNvSpPr/>
          <p:nvPr/>
        </p:nvSpPr>
        <p:spPr>
          <a:xfrm>
            <a:off x="566956" y="808667"/>
            <a:ext cx="11065720" cy="3046988"/>
          </a:xfrm>
          <a:prstGeom prst="rect">
            <a:avLst/>
          </a:prstGeom>
        </p:spPr>
        <p:txBody>
          <a:bodyPr wrap="square">
            <a:spAutoFit/>
          </a:bodyPr>
          <a:lstStyle/>
          <a:p>
            <a:pPr marL="457200" indent="-457200">
              <a:buFont typeface="+mj-lt"/>
              <a:buAutoNum type="arabicPeriod"/>
            </a:pPr>
            <a:r>
              <a:rPr lang="en-US" sz="2400" dirty="0"/>
              <a:t>What is a Strategic Framework</a:t>
            </a:r>
          </a:p>
          <a:p>
            <a:pPr marL="457200" indent="-457200">
              <a:buFont typeface="+mj-lt"/>
              <a:buAutoNum type="arabicPeriod"/>
            </a:pPr>
            <a:r>
              <a:rPr lang="en-US" sz="2400" dirty="0"/>
              <a:t>Strategic Framework vs Model</a:t>
            </a:r>
          </a:p>
          <a:p>
            <a:pPr marL="457200" indent="-457200">
              <a:buFont typeface="+mj-lt"/>
              <a:buAutoNum type="arabicPeriod"/>
            </a:pPr>
            <a:r>
              <a:rPr lang="en-IE" sz="2400" dirty="0"/>
              <a:t>S.W.O.T</a:t>
            </a:r>
          </a:p>
          <a:p>
            <a:pPr marL="457200" indent="-457200">
              <a:buFont typeface="+mj-lt"/>
              <a:buAutoNum type="arabicPeriod"/>
            </a:pPr>
            <a:r>
              <a:rPr lang="en-IE" sz="2400" dirty="0"/>
              <a:t>Issue Based Strategic Planning</a:t>
            </a:r>
          </a:p>
          <a:p>
            <a:pPr marL="457200" indent="-457200">
              <a:buFont typeface="+mj-lt"/>
              <a:buAutoNum type="arabicPeriod"/>
            </a:pPr>
            <a:r>
              <a:rPr lang="en-IE" sz="2400" dirty="0"/>
              <a:t>Balanced Scorecard</a:t>
            </a:r>
          </a:p>
          <a:p>
            <a:pPr marL="457200" indent="-457200">
              <a:buFont typeface="+mj-lt"/>
              <a:buAutoNum type="arabicPeriod"/>
            </a:pPr>
            <a:r>
              <a:rPr lang="en-IE" sz="2400"/>
              <a:t>Objective </a:t>
            </a:r>
            <a:r>
              <a:rPr lang="en-IE" sz="2400" dirty="0"/>
              <a:t>and Key Results (OKRs)</a:t>
            </a:r>
          </a:p>
          <a:p>
            <a:pPr marL="457200" indent="-457200">
              <a:buFont typeface="+mj-lt"/>
              <a:buAutoNum type="arabicPeriod"/>
            </a:pPr>
            <a:r>
              <a:rPr lang="en-IE" sz="2400" dirty="0"/>
              <a:t>Gap Planning</a:t>
            </a:r>
          </a:p>
          <a:p>
            <a:pPr marL="457200" indent="-457200">
              <a:buFont typeface="+mj-lt"/>
              <a:buAutoNum type="arabicPeriod"/>
            </a:pPr>
            <a:r>
              <a:rPr lang="en-IE" sz="2400" dirty="0"/>
              <a:t>PEST Analysis</a:t>
            </a:r>
            <a:endParaRPr lang="en-US" sz="2400" dirty="0"/>
          </a:p>
        </p:txBody>
      </p:sp>
      <p:sp>
        <p:nvSpPr>
          <p:cNvPr id="6" name="Rectangle 5">
            <a:extLst>
              <a:ext uri="{FF2B5EF4-FFF2-40B4-BE49-F238E27FC236}">
                <a16:creationId xmlns:a16="http://schemas.microsoft.com/office/drawing/2014/main" id="{3EDB90B7-9F88-40AB-903B-2904D1916F50}"/>
              </a:ext>
            </a:extLst>
          </p:cNvPr>
          <p:cNvSpPr/>
          <p:nvPr/>
        </p:nvSpPr>
        <p:spPr>
          <a:xfrm>
            <a:off x="8205555" y="3468759"/>
            <a:ext cx="2900409" cy="246221"/>
          </a:xfrm>
          <a:prstGeom prst="rect">
            <a:avLst/>
          </a:prstGeom>
        </p:spPr>
        <p:txBody>
          <a:bodyPr wrap="square">
            <a:spAutoFit/>
          </a:bodyPr>
          <a:lstStyle/>
          <a:p>
            <a:r>
              <a:rPr lang="en-IE" sz="1000" dirty="0"/>
              <a:t>Image Source: </a:t>
            </a:r>
            <a:r>
              <a:rPr lang="en-IE" sz="1000" dirty="0" err="1"/>
              <a:t>Businessday</a:t>
            </a:r>
            <a:r>
              <a:rPr lang="en-IE" sz="1000" dirty="0"/>
              <a:t> NG</a:t>
            </a:r>
          </a:p>
        </p:txBody>
      </p:sp>
      <p:pic>
        <p:nvPicPr>
          <p:cNvPr id="1028" name="Picture 4" descr="The Spirit of Strategy - Businessday NG">
            <a:extLst>
              <a:ext uri="{FF2B5EF4-FFF2-40B4-BE49-F238E27FC236}">
                <a16:creationId xmlns:a16="http://schemas.microsoft.com/office/drawing/2014/main" id="{DC94C241-3A5E-4601-AC60-EDE8558A6A7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98711" y="766594"/>
            <a:ext cx="4478382" cy="26624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842275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2793" y="236842"/>
            <a:ext cx="8006592" cy="753644"/>
          </a:xfrm>
        </p:spPr>
        <p:txBody>
          <a:bodyPr>
            <a:normAutofit/>
          </a:bodyPr>
          <a:lstStyle/>
          <a:p>
            <a:r>
              <a:rPr lang="en-IE" dirty="0"/>
              <a:t>Learning Objective</a:t>
            </a:r>
            <a:endParaRPr lang="en-GB" dirty="0"/>
          </a:p>
        </p:txBody>
      </p:sp>
      <p:sp>
        <p:nvSpPr>
          <p:cNvPr id="8" name="Rectangle 7">
            <a:extLst>
              <a:ext uri="{FF2B5EF4-FFF2-40B4-BE49-F238E27FC236}">
                <a16:creationId xmlns:a16="http://schemas.microsoft.com/office/drawing/2014/main" id="{D2052424-12A2-4022-A0B8-0EA050FC1A6A}"/>
              </a:ext>
            </a:extLst>
          </p:cNvPr>
          <p:cNvSpPr/>
          <p:nvPr/>
        </p:nvSpPr>
        <p:spPr>
          <a:xfrm>
            <a:off x="566956" y="808667"/>
            <a:ext cx="11065720" cy="3046988"/>
          </a:xfrm>
          <a:prstGeom prst="rect">
            <a:avLst/>
          </a:prstGeom>
        </p:spPr>
        <p:txBody>
          <a:bodyPr wrap="square">
            <a:spAutoFit/>
          </a:bodyPr>
          <a:lstStyle/>
          <a:p>
            <a:pPr marL="457200" indent="-457200">
              <a:buFont typeface="+mj-lt"/>
              <a:buAutoNum type="arabicPeriod"/>
            </a:pPr>
            <a:r>
              <a:rPr lang="en-US" sz="2400" dirty="0"/>
              <a:t>What is a Strategic Framework</a:t>
            </a:r>
          </a:p>
          <a:p>
            <a:pPr marL="457200" indent="-457200">
              <a:buFont typeface="+mj-lt"/>
              <a:buAutoNum type="arabicPeriod"/>
            </a:pPr>
            <a:r>
              <a:rPr lang="en-US" sz="2400" dirty="0"/>
              <a:t>Strategic Framework vs Model</a:t>
            </a:r>
          </a:p>
          <a:p>
            <a:pPr marL="457200" indent="-457200">
              <a:buFont typeface="+mj-lt"/>
              <a:buAutoNum type="arabicPeriod"/>
            </a:pPr>
            <a:r>
              <a:rPr lang="en-IE" sz="2400" dirty="0"/>
              <a:t>S.W.O.T</a:t>
            </a:r>
          </a:p>
          <a:p>
            <a:pPr marL="457200" indent="-457200">
              <a:buFont typeface="+mj-lt"/>
              <a:buAutoNum type="arabicPeriod"/>
            </a:pPr>
            <a:r>
              <a:rPr lang="en-IE" sz="2400" dirty="0"/>
              <a:t>Issue Based Strategic Planning</a:t>
            </a:r>
          </a:p>
          <a:p>
            <a:pPr marL="457200" indent="-457200">
              <a:buFont typeface="+mj-lt"/>
              <a:buAutoNum type="arabicPeriod"/>
            </a:pPr>
            <a:r>
              <a:rPr lang="en-IE" sz="2400" dirty="0"/>
              <a:t>Balanced Scorecard</a:t>
            </a:r>
          </a:p>
          <a:p>
            <a:pPr marL="457200" indent="-457200">
              <a:buFont typeface="+mj-lt"/>
              <a:buAutoNum type="arabicPeriod"/>
            </a:pPr>
            <a:r>
              <a:rPr lang="en-IE" sz="2400" dirty="0"/>
              <a:t>Objective and Key Results (OKRs)</a:t>
            </a:r>
          </a:p>
          <a:p>
            <a:pPr marL="457200" indent="-457200">
              <a:buFont typeface="+mj-lt"/>
              <a:buAutoNum type="arabicPeriod"/>
            </a:pPr>
            <a:r>
              <a:rPr lang="en-IE" sz="2400" dirty="0"/>
              <a:t>Gap Planning</a:t>
            </a:r>
          </a:p>
          <a:p>
            <a:pPr marL="457200" indent="-457200">
              <a:buFont typeface="+mj-lt"/>
              <a:buAutoNum type="arabicPeriod"/>
            </a:pPr>
            <a:r>
              <a:rPr lang="en-IE" sz="2400" dirty="0"/>
              <a:t>PEST Analysis</a:t>
            </a:r>
            <a:endParaRPr lang="en-US" sz="2400" dirty="0"/>
          </a:p>
        </p:txBody>
      </p:sp>
      <p:sp>
        <p:nvSpPr>
          <p:cNvPr id="6" name="Rectangle 5">
            <a:extLst>
              <a:ext uri="{FF2B5EF4-FFF2-40B4-BE49-F238E27FC236}">
                <a16:creationId xmlns:a16="http://schemas.microsoft.com/office/drawing/2014/main" id="{3EDB90B7-9F88-40AB-903B-2904D1916F50}"/>
              </a:ext>
            </a:extLst>
          </p:cNvPr>
          <p:cNvSpPr/>
          <p:nvPr/>
        </p:nvSpPr>
        <p:spPr>
          <a:xfrm>
            <a:off x="8205555" y="3468759"/>
            <a:ext cx="2900409" cy="246221"/>
          </a:xfrm>
          <a:prstGeom prst="rect">
            <a:avLst/>
          </a:prstGeom>
        </p:spPr>
        <p:txBody>
          <a:bodyPr wrap="square">
            <a:spAutoFit/>
          </a:bodyPr>
          <a:lstStyle/>
          <a:p>
            <a:r>
              <a:rPr lang="en-IE" sz="1000" dirty="0"/>
              <a:t>Image Source: </a:t>
            </a:r>
            <a:r>
              <a:rPr lang="en-IE" sz="1000" dirty="0" err="1"/>
              <a:t>Businessday</a:t>
            </a:r>
            <a:r>
              <a:rPr lang="en-IE" sz="1000" dirty="0"/>
              <a:t> NG</a:t>
            </a:r>
          </a:p>
        </p:txBody>
      </p:sp>
      <p:pic>
        <p:nvPicPr>
          <p:cNvPr id="1028" name="Picture 4" descr="The Spirit of Strategy - Businessday NG">
            <a:extLst>
              <a:ext uri="{FF2B5EF4-FFF2-40B4-BE49-F238E27FC236}">
                <a16:creationId xmlns:a16="http://schemas.microsoft.com/office/drawing/2014/main" id="{DC94C241-3A5E-4601-AC60-EDE8558A6A7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98711" y="766594"/>
            <a:ext cx="4478382" cy="26624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370818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2793" y="236842"/>
            <a:ext cx="8006592" cy="753644"/>
          </a:xfrm>
        </p:spPr>
        <p:txBody>
          <a:bodyPr>
            <a:normAutofit/>
          </a:bodyPr>
          <a:lstStyle/>
          <a:p>
            <a:r>
              <a:rPr lang="en-US" dirty="0"/>
              <a:t>What is a Strategic Framework? </a:t>
            </a:r>
          </a:p>
        </p:txBody>
      </p:sp>
      <p:sp>
        <p:nvSpPr>
          <p:cNvPr id="8" name="Rectangle 7">
            <a:extLst>
              <a:ext uri="{FF2B5EF4-FFF2-40B4-BE49-F238E27FC236}">
                <a16:creationId xmlns:a16="http://schemas.microsoft.com/office/drawing/2014/main" id="{D2052424-12A2-4022-A0B8-0EA050FC1A6A}"/>
              </a:ext>
            </a:extLst>
          </p:cNvPr>
          <p:cNvSpPr/>
          <p:nvPr/>
        </p:nvSpPr>
        <p:spPr>
          <a:xfrm>
            <a:off x="566956" y="808667"/>
            <a:ext cx="11065720" cy="1754326"/>
          </a:xfrm>
          <a:prstGeom prst="rect">
            <a:avLst/>
          </a:prstGeom>
        </p:spPr>
        <p:txBody>
          <a:bodyPr wrap="square">
            <a:spAutoFit/>
          </a:bodyPr>
          <a:lstStyle/>
          <a:p>
            <a:r>
              <a:rPr lang="en-IE" dirty="0"/>
              <a:t>A strategic framework is a structured and organized approach that provides a fundamental structure to guide an organization in setting its long-term goals, making informed decisions, allocating resources, and ultimately achieving its vision and mission. </a:t>
            </a:r>
          </a:p>
          <a:p>
            <a:endParaRPr lang="en-IE" dirty="0"/>
          </a:p>
          <a:p>
            <a:r>
              <a:rPr lang="en-IE" dirty="0"/>
              <a:t>It serves as a blueprint that outlines the direction, priorities, and action plans necessary to reach the desired future state of the organization.</a:t>
            </a:r>
            <a:endParaRPr lang="en-US" sz="2400" dirty="0"/>
          </a:p>
        </p:txBody>
      </p:sp>
      <p:pic>
        <p:nvPicPr>
          <p:cNvPr id="10242" name="Picture 2" descr="UX Strategy Blueprint | EXPERIENCING INFORMATION">
            <a:extLst>
              <a:ext uri="{FF2B5EF4-FFF2-40B4-BE49-F238E27FC236}">
                <a16:creationId xmlns:a16="http://schemas.microsoft.com/office/drawing/2014/main" id="{6FD990D0-6FAD-49DA-9BEE-8B59DA68468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44965" y="3076615"/>
            <a:ext cx="4055424" cy="2527500"/>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56D2BAFD-2E38-4AC4-AC97-1A157C6A6A5D}"/>
              </a:ext>
            </a:extLst>
          </p:cNvPr>
          <p:cNvSpPr/>
          <p:nvPr/>
        </p:nvSpPr>
        <p:spPr>
          <a:xfrm>
            <a:off x="4459179" y="5604115"/>
            <a:ext cx="2900409" cy="246221"/>
          </a:xfrm>
          <a:prstGeom prst="rect">
            <a:avLst/>
          </a:prstGeom>
        </p:spPr>
        <p:txBody>
          <a:bodyPr wrap="square">
            <a:spAutoFit/>
          </a:bodyPr>
          <a:lstStyle/>
          <a:p>
            <a:r>
              <a:rPr lang="en-IE" sz="1000" dirty="0"/>
              <a:t>Image Source: Experiencing Information</a:t>
            </a:r>
          </a:p>
        </p:txBody>
      </p:sp>
    </p:spTree>
    <p:extLst>
      <p:ext uri="{BB962C8B-B14F-4D97-AF65-F5344CB8AC3E}">
        <p14:creationId xmlns:p14="http://schemas.microsoft.com/office/powerpoint/2010/main" val="1409575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2793" y="236842"/>
            <a:ext cx="8006592" cy="753644"/>
          </a:xfrm>
        </p:spPr>
        <p:txBody>
          <a:bodyPr>
            <a:normAutofit/>
          </a:bodyPr>
          <a:lstStyle/>
          <a:p>
            <a:r>
              <a:rPr lang="en-US" dirty="0"/>
              <a:t>What is a Strategic Framework? </a:t>
            </a:r>
          </a:p>
        </p:txBody>
      </p:sp>
      <p:sp>
        <p:nvSpPr>
          <p:cNvPr id="8" name="Rectangle 7">
            <a:extLst>
              <a:ext uri="{FF2B5EF4-FFF2-40B4-BE49-F238E27FC236}">
                <a16:creationId xmlns:a16="http://schemas.microsoft.com/office/drawing/2014/main" id="{D2052424-12A2-4022-A0B8-0EA050FC1A6A}"/>
              </a:ext>
            </a:extLst>
          </p:cNvPr>
          <p:cNvSpPr/>
          <p:nvPr/>
        </p:nvSpPr>
        <p:spPr>
          <a:xfrm>
            <a:off x="566956" y="808667"/>
            <a:ext cx="11065720" cy="5078313"/>
          </a:xfrm>
          <a:prstGeom prst="rect">
            <a:avLst/>
          </a:prstGeom>
        </p:spPr>
        <p:txBody>
          <a:bodyPr wrap="square">
            <a:spAutoFit/>
          </a:bodyPr>
          <a:lstStyle/>
          <a:p>
            <a:r>
              <a:rPr lang="en-IE" dirty="0"/>
              <a:t>Key components of a strategic framework typically include:</a:t>
            </a:r>
          </a:p>
          <a:p>
            <a:endParaRPr lang="en-IE" dirty="0"/>
          </a:p>
          <a:p>
            <a:r>
              <a:rPr lang="en-IE" b="1" dirty="0"/>
              <a:t>Vision and Mission:</a:t>
            </a:r>
            <a:endParaRPr lang="en-IE" dirty="0"/>
          </a:p>
          <a:p>
            <a:pPr marL="742950" lvl="1" indent="-285750">
              <a:buFont typeface="Arial" panose="020B0604020202020204" pitchFamily="34" charset="0"/>
              <a:buChar char="•"/>
            </a:pPr>
            <a:r>
              <a:rPr lang="en-IE" b="1" dirty="0"/>
              <a:t>Vision:</a:t>
            </a:r>
            <a:r>
              <a:rPr lang="en-IE" dirty="0"/>
              <a:t> A clear and aspirational statement describing the desired future state or long-term goal the organization aims to achieve.</a:t>
            </a:r>
          </a:p>
          <a:p>
            <a:pPr marL="742950" lvl="1" indent="-285750">
              <a:buFont typeface="Arial" panose="020B0604020202020204" pitchFamily="34" charset="0"/>
              <a:buChar char="•"/>
            </a:pPr>
            <a:r>
              <a:rPr lang="en-IE" b="1" dirty="0"/>
              <a:t>Mission:</a:t>
            </a:r>
            <a:r>
              <a:rPr lang="en-IE" dirty="0"/>
              <a:t> A concise declaration of the organization's purpose, core values, and primary activities that define its existence and reason for being.</a:t>
            </a:r>
          </a:p>
          <a:p>
            <a:pPr lvl="1"/>
            <a:endParaRPr lang="en-IE" dirty="0"/>
          </a:p>
          <a:p>
            <a:r>
              <a:rPr lang="en-IE" b="1" dirty="0"/>
              <a:t>Goals and Objectives:</a:t>
            </a:r>
            <a:endParaRPr lang="en-IE" dirty="0"/>
          </a:p>
          <a:p>
            <a:pPr marL="742950" lvl="1" indent="-285750">
              <a:buFont typeface="Arial" panose="020B0604020202020204" pitchFamily="34" charset="0"/>
              <a:buChar char="•"/>
            </a:pPr>
            <a:r>
              <a:rPr lang="en-IE" b="1" dirty="0"/>
              <a:t>Goals:</a:t>
            </a:r>
            <a:r>
              <a:rPr lang="en-IE" dirty="0"/>
              <a:t> Broad, overarching statements that align with the organization's vision and provide strategic direction.</a:t>
            </a:r>
          </a:p>
          <a:p>
            <a:pPr marL="742950" lvl="1" indent="-285750">
              <a:buFont typeface="Arial" panose="020B0604020202020204" pitchFamily="34" charset="0"/>
              <a:buChar char="•"/>
            </a:pPr>
            <a:r>
              <a:rPr lang="en-IE" b="1" dirty="0"/>
              <a:t>Objectives:</a:t>
            </a:r>
            <a:r>
              <a:rPr lang="en-IE" dirty="0"/>
              <a:t> Specific, measurable, achievable, relevant, and time-bound (SMART) targets derived from goals, serving as actionable steps to move towards the vision.</a:t>
            </a:r>
          </a:p>
          <a:p>
            <a:pPr lvl="1"/>
            <a:endParaRPr lang="en-IE" dirty="0"/>
          </a:p>
          <a:p>
            <a:r>
              <a:rPr lang="en-IE" b="1" dirty="0"/>
              <a:t>Strategies:</a:t>
            </a:r>
            <a:endParaRPr lang="en-IE" dirty="0"/>
          </a:p>
          <a:p>
            <a:pPr marL="742950" lvl="1" indent="-285750">
              <a:buFont typeface="Arial" panose="020B0604020202020204" pitchFamily="34" charset="0"/>
              <a:buChar char="•"/>
            </a:pPr>
            <a:r>
              <a:rPr lang="en-IE" dirty="0"/>
              <a:t>Defined approaches and plans that outline how the organization intends to achieve its objectives and, ultimately, its vision.</a:t>
            </a:r>
          </a:p>
          <a:p>
            <a:pPr marL="742950" lvl="1" indent="-285750">
              <a:buFont typeface="Arial" panose="020B0604020202020204" pitchFamily="34" charset="0"/>
              <a:buChar char="•"/>
            </a:pPr>
            <a:r>
              <a:rPr lang="en-IE" dirty="0"/>
              <a:t>Strategies encompass decisions regarding market positioning, resource allocation, competitive advantage, and differentiation.</a:t>
            </a:r>
          </a:p>
        </p:txBody>
      </p:sp>
    </p:spTree>
    <p:extLst>
      <p:ext uri="{BB962C8B-B14F-4D97-AF65-F5344CB8AC3E}">
        <p14:creationId xmlns:p14="http://schemas.microsoft.com/office/powerpoint/2010/main" val="25350181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2793" y="236842"/>
            <a:ext cx="8006592" cy="753644"/>
          </a:xfrm>
        </p:spPr>
        <p:txBody>
          <a:bodyPr>
            <a:normAutofit/>
          </a:bodyPr>
          <a:lstStyle/>
          <a:p>
            <a:r>
              <a:rPr lang="en-US" dirty="0"/>
              <a:t>What is a Strategic Framework? </a:t>
            </a:r>
          </a:p>
        </p:txBody>
      </p:sp>
      <p:sp>
        <p:nvSpPr>
          <p:cNvPr id="8" name="Rectangle 7">
            <a:extLst>
              <a:ext uri="{FF2B5EF4-FFF2-40B4-BE49-F238E27FC236}">
                <a16:creationId xmlns:a16="http://schemas.microsoft.com/office/drawing/2014/main" id="{D2052424-12A2-4022-A0B8-0EA050FC1A6A}"/>
              </a:ext>
            </a:extLst>
          </p:cNvPr>
          <p:cNvSpPr/>
          <p:nvPr/>
        </p:nvSpPr>
        <p:spPr>
          <a:xfrm>
            <a:off x="566956" y="808667"/>
            <a:ext cx="11065720" cy="4801314"/>
          </a:xfrm>
          <a:prstGeom prst="rect">
            <a:avLst/>
          </a:prstGeom>
        </p:spPr>
        <p:txBody>
          <a:bodyPr wrap="square">
            <a:spAutoFit/>
          </a:bodyPr>
          <a:lstStyle/>
          <a:p>
            <a:r>
              <a:rPr lang="en-IE" dirty="0"/>
              <a:t>Key components of a strategic framework typically include:</a:t>
            </a:r>
          </a:p>
          <a:p>
            <a:endParaRPr lang="en-IE" dirty="0"/>
          </a:p>
          <a:p>
            <a:r>
              <a:rPr lang="en-IE" b="1" dirty="0"/>
              <a:t>Key Performance Indicators (KPIs):</a:t>
            </a:r>
            <a:endParaRPr lang="en-IE" dirty="0"/>
          </a:p>
          <a:p>
            <a:pPr lvl="1"/>
            <a:r>
              <a:rPr lang="en-IE" dirty="0"/>
              <a:t>Quantifiable metrics used to measure the organization's progress in achieving its objectives and goals.</a:t>
            </a:r>
          </a:p>
          <a:p>
            <a:pPr lvl="1"/>
            <a:r>
              <a:rPr lang="en-IE" dirty="0"/>
              <a:t>KPIs help monitor performance, assess effectiveness, and make informed adjustments to strategies and actions.</a:t>
            </a:r>
          </a:p>
          <a:p>
            <a:pPr lvl="1"/>
            <a:endParaRPr lang="en-IE" dirty="0"/>
          </a:p>
          <a:p>
            <a:r>
              <a:rPr lang="en-IE" b="1" dirty="0"/>
              <a:t>Action Plans and Initiatives:</a:t>
            </a:r>
            <a:endParaRPr lang="en-IE" dirty="0"/>
          </a:p>
          <a:p>
            <a:pPr marL="742950" lvl="1" indent="-285750">
              <a:buFont typeface="Arial" panose="020B0604020202020204" pitchFamily="34" charset="0"/>
              <a:buChar char="•"/>
            </a:pPr>
            <a:r>
              <a:rPr lang="en-IE" dirty="0"/>
              <a:t>Specific projects, tasks, or activities that operationalize the strategies and enable the achievement of objectives.</a:t>
            </a:r>
          </a:p>
          <a:p>
            <a:pPr marL="742950" lvl="1" indent="-285750">
              <a:buFont typeface="Arial" panose="020B0604020202020204" pitchFamily="34" charset="0"/>
              <a:buChar char="•"/>
            </a:pPr>
            <a:r>
              <a:rPr lang="en-IE" dirty="0"/>
              <a:t>Action plans outline responsibilities, timelines, budgets, and required resources for successful implementation.</a:t>
            </a:r>
          </a:p>
          <a:p>
            <a:pPr lvl="1"/>
            <a:endParaRPr lang="en-IE" dirty="0"/>
          </a:p>
          <a:p>
            <a:r>
              <a:rPr lang="en-IE" b="1" dirty="0"/>
              <a:t>Risk Assessment and Mitigation:</a:t>
            </a:r>
            <a:endParaRPr lang="en-IE" dirty="0"/>
          </a:p>
          <a:p>
            <a:pPr marL="742950" lvl="1" indent="-285750">
              <a:buFont typeface="Arial" panose="020B0604020202020204" pitchFamily="34" charset="0"/>
              <a:buChar char="•"/>
            </a:pPr>
            <a:r>
              <a:rPr lang="en-IE" dirty="0"/>
              <a:t>Evaluation of potential risks and challenges that may hinder the attainment of objectives or realization of the vision.</a:t>
            </a:r>
          </a:p>
          <a:p>
            <a:pPr marL="742950" lvl="1" indent="-285750">
              <a:buFont typeface="Arial" panose="020B0604020202020204" pitchFamily="34" charset="0"/>
              <a:buChar char="•"/>
            </a:pPr>
            <a:r>
              <a:rPr lang="en-IE" dirty="0"/>
              <a:t>Strategies and plans to mitigate and manage risks to ensure resilience and adaptability in the strategic approach.</a:t>
            </a:r>
          </a:p>
        </p:txBody>
      </p:sp>
    </p:spTree>
    <p:extLst>
      <p:ext uri="{BB962C8B-B14F-4D97-AF65-F5344CB8AC3E}">
        <p14:creationId xmlns:p14="http://schemas.microsoft.com/office/powerpoint/2010/main" val="35045614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2793" y="236842"/>
            <a:ext cx="8006592" cy="753644"/>
          </a:xfrm>
        </p:spPr>
        <p:txBody>
          <a:bodyPr>
            <a:normAutofit/>
          </a:bodyPr>
          <a:lstStyle/>
          <a:p>
            <a:r>
              <a:rPr lang="en-US" dirty="0"/>
              <a:t>What is a Strategic Framework? </a:t>
            </a:r>
          </a:p>
        </p:txBody>
      </p:sp>
      <p:sp>
        <p:nvSpPr>
          <p:cNvPr id="8" name="Rectangle 7">
            <a:extLst>
              <a:ext uri="{FF2B5EF4-FFF2-40B4-BE49-F238E27FC236}">
                <a16:creationId xmlns:a16="http://schemas.microsoft.com/office/drawing/2014/main" id="{D2052424-12A2-4022-A0B8-0EA050FC1A6A}"/>
              </a:ext>
            </a:extLst>
          </p:cNvPr>
          <p:cNvSpPr/>
          <p:nvPr/>
        </p:nvSpPr>
        <p:spPr>
          <a:xfrm>
            <a:off x="566956" y="808667"/>
            <a:ext cx="11065720" cy="3416320"/>
          </a:xfrm>
          <a:prstGeom prst="rect">
            <a:avLst/>
          </a:prstGeom>
        </p:spPr>
        <p:txBody>
          <a:bodyPr wrap="square">
            <a:spAutoFit/>
          </a:bodyPr>
          <a:lstStyle/>
          <a:p>
            <a:r>
              <a:rPr lang="en-IE" dirty="0"/>
              <a:t>Key components of a strategic framework typically include:</a:t>
            </a:r>
          </a:p>
          <a:p>
            <a:endParaRPr lang="en-IE" dirty="0"/>
          </a:p>
          <a:p>
            <a:r>
              <a:rPr lang="en-IE" b="1" dirty="0"/>
              <a:t>Resource Allocation:</a:t>
            </a:r>
            <a:endParaRPr lang="en-IE" dirty="0"/>
          </a:p>
          <a:p>
            <a:pPr marL="742950" lvl="1" indent="-285750">
              <a:buFont typeface="Arial" panose="020B0604020202020204" pitchFamily="34" charset="0"/>
              <a:buChar char="•"/>
            </a:pPr>
            <a:r>
              <a:rPr lang="en-IE" dirty="0"/>
              <a:t>Allocation of human, financial, technological, and other resources required to execute strategies and initiatives effectively.</a:t>
            </a:r>
          </a:p>
          <a:p>
            <a:pPr marL="742950" lvl="1" indent="-285750">
              <a:buFont typeface="Arial" panose="020B0604020202020204" pitchFamily="34" charset="0"/>
              <a:buChar char="•"/>
            </a:pPr>
            <a:r>
              <a:rPr lang="en-IE" dirty="0"/>
              <a:t>This involves determining the optimal use of resources to align with organizational priorities.</a:t>
            </a:r>
          </a:p>
          <a:p>
            <a:pPr lvl="1"/>
            <a:endParaRPr lang="en-IE" dirty="0"/>
          </a:p>
          <a:p>
            <a:r>
              <a:rPr lang="en-IE" b="1" dirty="0"/>
              <a:t>Monitoring and Evaluation:</a:t>
            </a:r>
            <a:endParaRPr lang="en-IE" dirty="0"/>
          </a:p>
          <a:p>
            <a:pPr marL="742950" lvl="1" indent="-285750">
              <a:buFont typeface="Arial" panose="020B0604020202020204" pitchFamily="34" charset="0"/>
              <a:buChar char="•"/>
            </a:pPr>
            <a:r>
              <a:rPr lang="en-IE" dirty="0"/>
              <a:t>Systems and processes to regularly monitor progress, assess performance against KPIs, and evaluate the effectiveness of strategies and initiatives.</a:t>
            </a:r>
          </a:p>
          <a:p>
            <a:pPr marL="742950" lvl="1" indent="-285750">
              <a:buFont typeface="Arial" panose="020B0604020202020204" pitchFamily="34" charset="0"/>
              <a:buChar char="•"/>
            </a:pPr>
            <a:r>
              <a:rPr lang="en-IE" dirty="0"/>
              <a:t>Feedback loops and mechanisms for making necessary adjustments and improvements to stay aligned with the strategic framework.</a:t>
            </a:r>
          </a:p>
        </p:txBody>
      </p:sp>
    </p:spTree>
    <p:extLst>
      <p:ext uri="{BB962C8B-B14F-4D97-AF65-F5344CB8AC3E}">
        <p14:creationId xmlns:p14="http://schemas.microsoft.com/office/powerpoint/2010/main" val="32100603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2793" y="236842"/>
            <a:ext cx="8006592" cy="753644"/>
          </a:xfrm>
        </p:spPr>
        <p:txBody>
          <a:bodyPr>
            <a:normAutofit/>
          </a:bodyPr>
          <a:lstStyle/>
          <a:p>
            <a:r>
              <a:rPr lang="en-US" dirty="0"/>
              <a:t>Strategic Framework vs Model</a:t>
            </a:r>
          </a:p>
        </p:txBody>
      </p:sp>
      <p:sp>
        <p:nvSpPr>
          <p:cNvPr id="8" name="Rectangle 7">
            <a:extLst>
              <a:ext uri="{FF2B5EF4-FFF2-40B4-BE49-F238E27FC236}">
                <a16:creationId xmlns:a16="http://schemas.microsoft.com/office/drawing/2014/main" id="{D2052424-12A2-4022-A0B8-0EA050FC1A6A}"/>
              </a:ext>
            </a:extLst>
          </p:cNvPr>
          <p:cNvSpPr/>
          <p:nvPr/>
        </p:nvSpPr>
        <p:spPr>
          <a:xfrm>
            <a:off x="566956" y="808667"/>
            <a:ext cx="4235863" cy="5170646"/>
          </a:xfrm>
          <a:prstGeom prst="rect">
            <a:avLst/>
          </a:prstGeom>
        </p:spPr>
        <p:txBody>
          <a:bodyPr wrap="square">
            <a:spAutoFit/>
          </a:bodyPr>
          <a:lstStyle/>
          <a:p>
            <a:pPr algn="just"/>
            <a:r>
              <a:rPr lang="en-IE" b="1" dirty="0"/>
              <a:t>Strategic Planning Framework:</a:t>
            </a:r>
          </a:p>
          <a:p>
            <a:pPr algn="just"/>
            <a:endParaRPr lang="en-IE" dirty="0"/>
          </a:p>
          <a:p>
            <a:pPr marL="342900" indent="-342900" algn="just">
              <a:buFont typeface="Arial" panose="020B0604020202020204" pitchFamily="34" charset="0"/>
              <a:buChar char="•"/>
            </a:pPr>
            <a:r>
              <a:rPr lang="en-IE" dirty="0"/>
              <a:t>A strategic planning framework is a broad structure or outline that guides the entire strategic planning process within an organization.</a:t>
            </a:r>
          </a:p>
          <a:p>
            <a:pPr marL="342900" indent="-342900" algn="just">
              <a:buFont typeface="Arial" panose="020B0604020202020204" pitchFamily="34" charset="0"/>
              <a:buChar char="•"/>
            </a:pPr>
            <a:r>
              <a:rPr lang="en-IE" dirty="0"/>
              <a:t>It provides a high-level view of how the strategic planning process will be organized, the key components that need to be considered, and the relationships among these components.</a:t>
            </a:r>
          </a:p>
          <a:p>
            <a:pPr marL="342900" indent="-342900" algn="just">
              <a:buFont typeface="Arial" panose="020B0604020202020204" pitchFamily="34" charset="0"/>
              <a:buChar char="•"/>
            </a:pPr>
            <a:r>
              <a:rPr lang="en-IE" dirty="0"/>
              <a:t>The framework defines the overall structure and approach to strategic planning, allowing for flexibility and adaptation to suit the specific needs and context of the organization.</a:t>
            </a:r>
          </a:p>
          <a:p>
            <a:pPr marL="457200" indent="-457200" algn="just">
              <a:buFont typeface="+mj-lt"/>
              <a:buAutoNum type="arabicPeriod"/>
            </a:pPr>
            <a:endParaRPr lang="en-US" sz="2400" dirty="0"/>
          </a:p>
        </p:txBody>
      </p:sp>
      <p:sp>
        <p:nvSpPr>
          <p:cNvPr id="4" name="Rectangle 3">
            <a:extLst>
              <a:ext uri="{FF2B5EF4-FFF2-40B4-BE49-F238E27FC236}">
                <a16:creationId xmlns:a16="http://schemas.microsoft.com/office/drawing/2014/main" id="{F66E364B-AC74-401A-A683-F87CDA19F8D4}"/>
              </a:ext>
            </a:extLst>
          </p:cNvPr>
          <p:cNvSpPr/>
          <p:nvPr/>
        </p:nvSpPr>
        <p:spPr>
          <a:xfrm>
            <a:off x="6285655" y="828701"/>
            <a:ext cx="5095518" cy="5170646"/>
          </a:xfrm>
          <a:prstGeom prst="rect">
            <a:avLst/>
          </a:prstGeom>
        </p:spPr>
        <p:txBody>
          <a:bodyPr wrap="square">
            <a:spAutoFit/>
          </a:bodyPr>
          <a:lstStyle/>
          <a:p>
            <a:r>
              <a:rPr lang="en-IE" b="1" dirty="0"/>
              <a:t>Strategic Planning Models:</a:t>
            </a:r>
          </a:p>
          <a:p>
            <a:endParaRPr lang="en-IE" dirty="0"/>
          </a:p>
          <a:p>
            <a:pPr marL="285750" indent="-285750" algn="just">
              <a:buFont typeface="Arial" panose="020B0604020202020204" pitchFamily="34" charset="0"/>
              <a:buChar char="•"/>
            </a:pPr>
            <a:r>
              <a:rPr lang="en-IE" dirty="0"/>
              <a:t>Strategic planning models are specific methodologies or systematic approaches used within the overarching framework to carry out the strategic planning process.</a:t>
            </a:r>
          </a:p>
          <a:p>
            <a:pPr marL="285750" indent="-285750" algn="just">
              <a:buFont typeface="Arial" panose="020B0604020202020204" pitchFamily="34" charset="0"/>
              <a:buChar char="•"/>
            </a:pPr>
            <a:r>
              <a:rPr lang="en-IE" dirty="0"/>
              <a:t>These models are more detailed and provide step-by-step procedures, tools, and techniques for conducting strategic planning.</a:t>
            </a:r>
          </a:p>
          <a:p>
            <a:pPr marL="285750" indent="-285750" algn="just">
              <a:buFont typeface="Arial" panose="020B0604020202020204" pitchFamily="34" charset="0"/>
              <a:buChar char="•"/>
            </a:pPr>
            <a:r>
              <a:rPr lang="en-IE" dirty="0"/>
              <a:t>Each model may have its own unique steps, stages, or phases that organizations follow to define their mission, vision, goals, objectives, strategies, and action plans.</a:t>
            </a:r>
          </a:p>
          <a:p>
            <a:pPr marL="285750" indent="-285750" algn="just">
              <a:buFont typeface="Arial" panose="020B0604020202020204" pitchFamily="34" charset="0"/>
              <a:buChar char="•"/>
            </a:pPr>
            <a:r>
              <a:rPr lang="en-IE" dirty="0"/>
              <a:t>Models offer a structured way to </a:t>
            </a:r>
            <a:r>
              <a:rPr lang="en-IE" dirty="0" err="1"/>
              <a:t>analyze</a:t>
            </a:r>
            <a:r>
              <a:rPr lang="en-IE" dirty="0"/>
              <a:t> the organization's internal and external environment, identify strengths, weaknesses, opportunities, and threats, and formulate strategies accordingly.</a:t>
            </a:r>
          </a:p>
          <a:p>
            <a:pPr marL="457200" indent="-457200" algn="just">
              <a:buFont typeface="+mj-lt"/>
              <a:buAutoNum type="arabicPeriod"/>
            </a:pPr>
            <a:endParaRPr lang="en-US" sz="2400" dirty="0"/>
          </a:p>
        </p:txBody>
      </p:sp>
    </p:spTree>
    <p:extLst>
      <p:ext uri="{BB962C8B-B14F-4D97-AF65-F5344CB8AC3E}">
        <p14:creationId xmlns:p14="http://schemas.microsoft.com/office/powerpoint/2010/main" val="3748097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2793" y="236842"/>
            <a:ext cx="8006592" cy="753644"/>
          </a:xfrm>
        </p:spPr>
        <p:txBody>
          <a:bodyPr>
            <a:normAutofit/>
          </a:bodyPr>
          <a:lstStyle/>
          <a:p>
            <a:r>
              <a:rPr lang="en-US" dirty="0"/>
              <a:t>S.W.O.T</a:t>
            </a:r>
          </a:p>
        </p:txBody>
      </p:sp>
      <p:sp>
        <p:nvSpPr>
          <p:cNvPr id="8" name="Rectangle 7">
            <a:extLst>
              <a:ext uri="{FF2B5EF4-FFF2-40B4-BE49-F238E27FC236}">
                <a16:creationId xmlns:a16="http://schemas.microsoft.com/office/drawing/2014/main" id="{D2052424-12A2-4022-A0B8-0EA050FC1A6A}"/>
              </a:ext>
            </a:extLst>
          </p:cNvPr>
          <p:cNvSpPr/>
          <p:nvPr/>
        </p:nvSpPr>
        <p:spPr>
          <a:xfrm>
            <a:off x="566956" y="808667"/>
            <a:ext cx="11065720" cy="4062651"/>
          </a:xfrm>
          <a:prstGeom prst="rect">
            <a:avLst/>
          </a:prstGeom>
        </p:spPr>
        <p:txBody>
          <a:bodyPr wrap="square">
            <a:spAutoFit/>
          </a:bodyPr>
          <a:lstStyle/>
          <a:p>
            <a:r>
              <a:rPr lang="en-IE" dirty="0"/>
              <a:t>A SWOT analysis is a strategic planning tool used to evaluate the internal Strengths and Weaknesses, as well as the external Opportunities and Threats facing an organization. </a:t>
            </a:r>
          </a:p>
          <a:p>
            <a:r>
              <a:rPr lang="en-IE" b="1" dirty="0"/>
              <a:t>Strengths (S):</a:t>
            </a:r>
            <a:endParaRPr lang="en-IE" dirty="0"/>
          </a:p>
          <a:p>
            <a:pPr marL="742950" lvl="1" indent="-285750">
              <a:buFont typeface="Arial" panose="020B0604020202020204" pitchFamily="34" charset="0"/>
              <a:buChar char="•"/>
            </a:pPr>
            <a:r>
              <a:rPr lang="en-IE" dirty="0"/>
              <a:t>Strengths are internal, positive attributes and characteristics within the organization.</a:t>
            </a:r>
          </a:p>
          <a:p>
            <a:pPr marL="742950" lvl="1" indent="-285750">
              <a:buFont typeface="Arial" panose="020B0604020202020204" pitchFamily="34" charset="0"/>
              <a:buChar char="•"/>
            </a:pPr>
            <a:r>
              <a:rPr lang="en-IE" dirty="0"/>
              <a:t>These factors give the organization a competitive advantage and contribute to its success.</a:t>
            </a:r>
          </a:p>
          <a:p>
            <a:pPr marL="742950" lvl="1" indent="-285750">
              <a:buFont typeface="Arial" panose="020B0604020202020204" pitchFamily="34" charset="0"/>
              <a:buChar char="•"/>
            </a:pPr>
            <a:r>
              <a:rPr lang="en-IE" dirty="0"/>
              <a:t>Strengths could include a strong brand, skilled workforce, efficient processes, proprietary technology, or a loyal customer base.</a:t>
            </a:r>
          </a:p>
          <a:p>
            <a:r>
              <a:rPr lang="en-IE" b="1" dirty="0"/>
              <a:t>Weaknesses (W):</a:t>
            </a:r>
            <a:endParaRPr lang="en-IE" dirty="0"/>
          </a:p>
          <a:p>
            <a:pPr marL="742950" lvl="1" indent="-285750">
              <a:buFont typeface="Arial" panose="020B0604020202020204" pitchFamily="34" charset="0"/>
              <a:buChar char="•"/>
            </a:pPr>
            <a:r>
              <a:rPr lang="en-IE" dirty="0"/>
              <a:t>Weaknesses are internal, negative aspects or limitations within the organization that hinder its performance or growth.</a:t>
            </a:r>
          </a:p>
          <a:p>
            <a:pPr marL="742950" lvl="1" indent="-285750">
              <a:buFont typeface="Arial" panose="020B0604020202020204" pitchFamily="34" charset="0"/>
              <a:buChar char="•"/>
            </a:pPr>
            <a:r>
              <a:rPr lang="en-IE" dirty="0"/>
              <a:t>Identifying weaknesses is crucial for understanding areas that need improvement and development.</a:t>
            </a:r>
          </a:p>
          <a:p>
            <a:pPr marL="742950" lvl="1" indent="-285750">
              <a:buFont typeface="Arial" panose="020B0604020202020204" pitchFamily="34" charset="0"/>
              <a:buChar char="•"/>
            </a:pPr>
            <a:r>
              <a:rPr lang="en-IE" dirty="0"/>
              <a:t>Weaknesses might involve inadequate resources, outdated technology, poor management, or a lack of certain skills or expertise.</a:t>
            </a:r>
          </a:p>
          <a:p>
            <a:endParaRPr lang="en-US" sz="2400" dirty="0"/>
          </a:p>
        </p:txBody>
      </p:sp>
      <p:pic>
        <p:nvPicPr>
          <p:cNvPr id="4" name="Picture 3">
            <a:extLst>
              <a:ext uri="{FF2B5EF4-FFF2-40B4-BE49-F238E27FC236}">
                <a16:creationId xmlns:a16="http://schemas.microsoft.com/office/drawing/2014/main" id="{18D9B9F3-7146-465D-A55B-21D67332EA6B}"/>
              </a:ext>
            </a:extLst>
          </p:cNvPr>
          <p:cNvPicPr>
            <a:picLocks noChangeAspect="1"/>
          </p:cNvPicPr>
          <p:nvPr/>
        </p:nvPicPr>
        <p:blipFill>
          <a:blip r:embed="rId2"/>
          <a:stretch>
            <a:fillRect/>
          </a:stretch>
        </p:blipFill>
        <p:spPr>
          <a:xfrm>
            <a:off x="4696089" y="4235367"/>
            <a:ext cx="2219759" cy="1464097"/>
          </a:xfrm>
          <a:prstGeom prst="rect">
            <a:avLst/>
          </a:prstGeom>
        </p:spPr>
      </p:pic>
      <p:sp>
        <p:nvSpPr>
          <p:cNvPr id="5" name="Rectangle 4">
            <a:extLst>
              <a:ext uri="{FF2B5EF4-FFF2-40B4-BE49-F238E27FC236}">
                <a16:creationId xmlns:a16="http://schemas.microsoft.com/office/drawing/2014/main" id="{83C0AE00-164D-4FB9-BAA7-DD5693EE7C52}"/>
              </a:ext>
            </a:extLst>
          </p:cNvPr>
          <p:cNvSpPr/>
          <p:nvPr/>
        </p:nvSpPr>
        <p:spPr>
          <a:xfrm>
            <a:off x="5059541" y="5797920"/>
            <a:ext cx="1289135" cy="246221"/>
          </a:xfrm>
          <a:prstGeom prst="rect">
            <a:avLst/>
          </a:prstGeom>
        </p:spPr>
        <p:txBody>
          <a:bodyPr wrap="none">
            <a:spAutoFit/>
          </a:bodyPr>
          <a:lstStyle/>
          <a:p>
            <a:r>
              <a:rPr lang="en-IE" sz="1000" dirty="0"/>
              <a:t>Image Source: </a:t>
            </a:r>
            <a:r>
              <a:rPr lang="en-IE" sz="1000" dirty="0" err="1"/>
              <a:t>Tallyfy</a:t>
            </a:r>
            <a:endParaRPr lang="en-IE" sz="1000" dirty="0"/>
          </a:p>
        </p:txBody>
      </p:sp>
    </p:spTree>
    <p:extLst>
      <p:ext uri="{BB962C8B-B14F-4D97-AF65-F5344CB8AC3E}">
        <p14:creationId xmlns:p14="http://schemas.microsoft.com/office/powerpoint/2010/main" val="3171707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PRESGUID" val="ed366c49-10ca-4158-891d-bdeb4444b135"/>
</p:tagLst>
</file>

<file path=ppt/theme/theme1.xml><?xml version="1.0" encoding="utf-8"?>
<a:theme xmlns:a="http://schemas.openxmlformats.org/drawingml/2006/main" name="Office Theme">
  <a:themeElements>
    <a:clrScheme name="TUS">
      <a:dk1>
        <a:srgbClr val="000000"/>
      </a:dk1>
      <a:lt1>
        <a:srgbClr val="FFFFFF"/>
      </a:lt1>
      <a:dk2>
        <a:srgbClr val="A39361"/>
      </a:dk2>
      <a:lt2>
        <a:srgbClr val="E7E6E6"/>
      </a:lt2>
      <a:accent1>
        <a:srgbClr val="AFD2F0"/>
      </a:accent1>
      <a:accent2>
        <a:srgbClr val="F0BEE6"/>
      </a:accent2>
      <a:accent3>
        <a:srgbClr val="E1EB73"/>
      </a:accent3>
      <a:accent4>
        <a:srgbClr val="80E0A7"/>
      </a:accent4>
      <a:accent5>
        <a:srgbClr val="00594C"/>
      </a:accent5>
      <a:accent6>
        <a:srgbClr val="AF272F"/>
      </a:accent6>
      <a:hlink>
        <a:srgbClr val="702F8A"/>
      </a:hlink>
      <a:folHlink>
        <a:srgbClr val="232C9B"/>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6C585E5CC6079E43A594A5332D96F83C" ma:contentTypeVersion="14" ma:contentTypeDescription="Create a new document." ma:contentTypeScope="" ma:versionID="cee2746890b905484effb11e489183b3">
  <xsd:schema xmlns:xsd="http://www.w3.org/2001/XMLSchema" xmlns:xs="http://www.w3.org/2001/XMLSchema" xmlns:p="http://schemas.microsoft.com/office/2006/metadata/properties" xmlns:ns3="0b04370e-974d-482f-80ef-e995e87946d6" xmlns:ns4="bbf20543-8852-4943-91f0-76169d11be4a" targetNamespace="http://schemas.microsoft.com/office/2006/metadata/properties" ma:root="true" ma:fieldsID="c59c52919b58aede51ca7d3eb1f76914" ns3:_="" ns4:_="">
    <xsd:import namespace="0b04370e-974d-482f-80ef-e995e87946d6"/>
    <xsd:import namespace="bbf20543-8852-4943-91f0-76169d11be4a"/>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4:SharedWithUsers" minOccurs="0"/>
                <xsd:element ref="ns4:SharedWithDetails" minOccurs="0"/>
                <xsd:element ref="ns4:SharingHintHash" minOccurs="0"/>
                <xsd:element ref="ns3:MediaServiceAutoTags" minOccurs="0"/>
                <xsd:element ref="ns3:MediaServiceGenerationTime" minOccurs="0"/>
                <xsd:element ref="ns3:MediaServiceEventHashCode" minOccurs="0"/>
                <xsd:element ref="ns3:MediaServiceOCR" minOccurs="0"/>
                <xsd:element ref="ns3:MediaServiceDateTaken" minOccurs="0"/>
                <xsd:element ref="ns3:MediaServiceLocation"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b04370e-974d-482f-80ef-e995e87946d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5" nillable="true" ma:displayName="Tags" ma:internalName="MediaServiceAutoTags"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ServiceLocation" ma:index="20" nillable="true" ma:displayName="Location" ma:internalName="MediaServiceLocation" ma:readOnly="true">
      <xsd:simpleType>
        <xsd:restriction base="dms:Text"/>
      </xsd:simpleType>
    </xsd:element>
    <xsd:element name="MediaLengthInSeconds" ma:index="21"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bbf20543-8852-4943-91f0-76169d11be4a"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6AFE4BDA-3CC1-4739-A570-5E406702CDBC}">
  <ds:schemaRefs>
    <ds:schemaRef ds:uri="http://schemas.microsoft.com/sharepoint/v3/contenttype/forms"/>
  </ds:schemaRefs>
</ds:datastoreItem>
</file>

<file path=customXml/itemProps2.xml><?xml version="1.0" encoding="utf-8"?>
<ds:datastoreItem xmlns:ds="http://schemas.openxmlformats.org/officeDocument/2006/customXml" ds:itemID="{01A05F5E-4E40-4807-88CD-C2EF87DA03E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b04370e-974d-482f-80ef-e995e87946d6"/>
    <ds:schemaRef ds:uri="bbf20543-8852-4943-91f0-76169d11be4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DCF3F6C-7C34-4740-9E1D-A9525CA79AE4}">
  <ds:schemaRefs>
    <ds:schemaRef ds:uri="http://purl.org/dc/terms/"/>
    <ds:schemaRef ds:uri="http://www.w3.org/XML/1998/namespace"/>
    <ds:schemaRef ds:uri="http://schemas.openxmlformats.org/package/2006/metadata/core-properties"/>
    <ds:schemaRef ds:uri="http://schemas.microsoft.com/office/2006/documentManagement/types"/>
    <ds:schemaRef ds:uri="http://purl.org/dc/elements/1.1/"/>
    <ds:schemaRef ds:uri="http://schemas.microsoft.com/office/infopath/2007/PartnerControls"/>
    <ds:schemaRef ds:uri="http://purl.org/dc/dcmitype/"/>
    <ds:schemaRef ds:uri="bbf20543-8852-4943-91f0-76169d11be4a"/>
    <ds:schemaRef ds:uri="0b04370e-974d-482f-80ef-e995e87946d6"/>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emplate/>
  <TotalTime>5370</TotalTime>
  <Words>2959</Words>
  <Application>Microsoft Office PowerPoint</Application>
  <PresentationFormat>Widescreen</PresentationFormat>
  <Paragraphs>237</Paragraphs>
  <Slides>25</Slides>
  <Notes>2</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25</vt:i4>
      </vt:variant>
    </vt:vector>
  </HeadingPairs>
  <TitlesOfParts>
    <vt:vector size="31" baseType="lpstr">
      <vt:lpstr>Arial</vt:lpstr>
      <vt:lpstr>Arial Black</vt:lpstr>
      <vt:lpstr>Calibri</vt:lpstr>
      <vt:lpstr>Calibri Light</vt:lpstr>
      <vt:lpstr>Office Theme</vt:lpstr>
      <vt:lpstr>Custom Design</vt:lpstr>
      <vt:lpstr>PowerPoint Presentation</vt:lpstr>
      <vt:lpstr>PowerPoint Presentation</vt:lpstr>
      <vt:lpstr>Learning Objective</vt:lpstr>
      <vt:lpstr>What is a Strategic Framework? </vt:lpstr>
      <vt:lpstr>What is a Strategic Framework? </vt:lpstr>
      <vt:lpstr>What is a Strategic Framework? </vt:lpstr>
      <vt:lpstr>What is a Strategic Framework? </vt:lpstr>
      <vt:lpstr>Strategic Framework vs Model</vt:lpstr>
      <vt:lpstr>S.W.O.T</vt:lpstr>
      <vt:lpstr>S.W.O.T</vt:lpstr>
      <vt:lpstr>Issue Based Strategic Planning</vt:lpstr>
      <vt:lpstr>Sample Issue Based Strategic Planning</vt:lpstr>
      <vt:lpstr>Balanced Scorecard</vt:lpstr>
      <vt:lpstr>Balanced Scorecard</vt:lpstr>
      <vt:lpstr>Objective and Key Results (OKRs)</vt:lpstr>
      <vt:lpstr>Objective and Key Results (OKRs)</vt:lpstr>
      <vt:lpstr>Objective and Key Results (OKRs)</vt:lpstr>
      <vt:lpstr>Objective and Key Results (OKRs)</vt:lpstr>
      <vt:lpstr>Objective and Key Results (OKRs)</vt:lpstr>
      <vt:lpstr>Gap Planning</vt:lpstr>
      <vt:lpstr>Gap Planning</vt:lpstr>
      <vt:lpstr>Gap Planning</vt:lpstr>
      <vt:lpstr>PEST Analysis</vt:lpstr>
      <vt:lpstr>PEST Analysis</vt:lpstr>
      <vt:lpstr>Learning Objectives Completed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LUCIA MULLEROVA</dc:creator>
  <cp:lastModifiedBy>Sharon Gurry</cp:lastModifiedBy>
  <cp:revision>271</cp:revision>
  <dcterms:created xsi:type="dcterms:W3CDTF">2021-09-21T09:22:04Z</dcterms:created>
  <dcterms:modified xsi:type="dcterms:W3CDTF">2024-09-23T13:37:53Z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0x0101006C585E5CC6079E43A594A5332D96F83C</vt:lpwstr>
  </property>
</Properties>
</file>

<file path=docProps/thumbnail.jpeg>
</file>